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4" r:id="rId3"/>
    <p:sldId id="437" r:id="rId4"/>
    <p:sldId id="439" r:id="rId5"/>
    <p:sldId id="461" r:id="rId6"/>
    <p:sldId id="440" r:id="rId7"/>
    <p:sldId id="459" r:id="rId8"/>
    <p:sldId id="462" r:id="rId9"/>
    <p:sldId id="443" r:id="rId10"/>
    <p:sldId id="444" r:id="rId11"/>
    <p:sldId id="445" r:id="rId12"/>
    <p:sldId id="441" r:id="rId13"/>
    <p:sldId id="478" r:id="rId14"/>
    <p:sldId id="460" r:id="rId15"/>
    <p:sldId id="464" r:id="rId16"/>
    <p:sldId id="463" r:id="rId17"/>
    <p:sldId id="446" r:id="rId18"/>
    <p:sldId id="447" r:id="rId19"/>
    <p:sldId id="465" r:id="rId20"/>
    <p:sldId id="448" r:id="rId21"/>
    <p:sldId id="449" r:id="rId22"/>
    <p:sldId id="466" r:id="rId23"/>
    <p:sldId id="467" r:id="rId24"/>
    <p:sldId id="468" r:id="rId25"/>
    <p:sldId id="450" r:id="rId26"/>
    <p:sldId id="469" r:id="rId27"/>
    <p:sldId id="451" r:id="rId28"/>
    <p:sldId id="470" r:id="rId29"/>
    <p:sldId id="455" r:id="rId30"/>
    <p:sldId id="452" r:id="rId31"/>
    <p:sldId id="458" r:id="rId32"/>
    <p:sldId id="471" r:id="rId33"/>
    <p:sldId id="453" r:id="rId34"/>
    <p:sldId id="472" r:id="rId35"/>
    <p:sldId id="454" r:id="rId36"/>
    <p:sldId id="473" r:id="rId37"/>
    <p:sldId id="457" r:id="rId38"/>
    <p:sldId id="474" r:id="rId39"/>
    <p:sldId id="475" r:id="rId40"/>
    <p:sldId id="456" r:id="rId41"/>
    <p:sldId id="476" r:id="rId42"/>
    <p:sldId id="477" r:id="rId43"/>
    <p:sldId id="313" r:id="rId4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0B7F6"/>
    <a:srgbClr val="FFFFFF"/>
    <a:srgbClr val="FF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1942"/>
  </p:normalViewPr>
  <p:slideViewPr>
    <p:cSldViewPr snapToGrid="0">
      <p:cViewPr varScale="1">
        <p:scale>
          <a:sx n="106" d="100"/>
          <a:sy n="106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7654C-9CB8-EC42-9BDA-64A9D61B0C8A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3597D-A5CC-9545-A5D6-10582B0ABAD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873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dyxVn1Ca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956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735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014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313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880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943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11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145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425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40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158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75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339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2254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126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04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84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3712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06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1294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487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1668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82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543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สวัสดีครับ การศึกษาทั้งสามฉบับนี้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PROCESS, ARISE,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PROMISE)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ถือเป็นการศึกษาที่สำคัญมากในวงการการแพทย์ฉุกเฉินและเวชบำบัดวิกฤต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Critical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โดยทั้งหมดเกี่ยวข้องกับการจัดการภาวะ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ครับ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สรุปสั้นๆ คือ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PROCESS, ARISE, PROMISE)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ถูกออกแบบมาเพื่อทดสอบว่า การรักษา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แบบที่เรียกว่า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Therapy" (EGDT)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นั้น ดีกว่าการรักษาตามมาตรฐานทั่วไป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จริงหรือไม่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รายละเอียดของการศึกษา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1. ที่มา: แนวคิด 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Early Goal-Directed Therapy (EGDT)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ก่อนที่การศึกษา 3 ฉบับนี้จะเกิดขึ้น ในปี 2001 มีการศึกษาชิ้นสำคัญชิ้นหนึ่ง (เรียกว่า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trial")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ที่พบว่าการกู้ชีพผู้ป่วย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โดยใช้โปรโตคอลที่เข้มงวดที่เรียกว่า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สามารถลดอัตราการเสียชีวิตได้อย่างมาก</a:t>
            </a:r>
          </a:p>
          <a:p>
            <a:pPr rtl="0"/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เป็นโปรโตคอลที่ซับซ้อนและต้องมีการตรวจวัดค่าต่างๆ อย่างต่อเนื่อง (เช่น ความดันหลอดเลือดดำส่วนกลาง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CVP)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และค่าความอิ่มตัวของออกซิเจนในเลือดดำส่วนกลาง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ScvO2))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โดยมีเป้าหมายเพื่อปรับการให้สารน้ำ ยาเพิ่มความดันโลหิต และการให้เลือด เพื่อให้ร่างกายมีออกซิเจนไปเลี้ยงส่วนต่างๆ อย่างเพียงพอ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2. การศึกษา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Trio" (PROCESS, ARISE, PROMISE)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เนื่องจาก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เป็นแนวทางที่ซับซ้อนและมีค่าใช้จ่ายสูง วงการแพทย์จึงต้องการหลักฐานยืนยันที่หนักแน่นกว่าการศึกษาเดียว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จึงได้มีการศึกษาขนาดใหญ่ 3 ฉบับนี้ขึ้นในพื้นที่ต่างๆ ทั่วโลก เพื่อทดสอบ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อีกครั้ง: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ProCESS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(Protocolized Care for Early Septic Shock):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ประเทศสหรัฐอเมริกา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ARISE (Australasian Resuscitation in Sepsis Evaluation):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ออสเตรเลียและนิวซีแลนด์ (กลุ่มประเทศ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Australasia)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ProMISe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</a:t>
            </a: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Protocolised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Management in Sepsis):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สหราชอาณาจักร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UK)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การศึกษาทั้งสามนี้เปรียบเทียบการรักษาแบบ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ที่เคร่งครัด กับการรักษาตามแนวทางปฏิบัติมาตรฐาน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ในยุคปัจจุบัน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3. ผลลัพธ์ที่สำคัญ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The Verdict)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ผลลัพธ์ที่ได้จากการศึกษาทั้ง 3 ฉบับนี้ (ซึ่งมีผู้ป่วยรวมกันหลายพันคน)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สรุปตรงกันว่า: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การรักษาแบบ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ที่ซับซ้อนนั้น ไม่ได้ให้ผลลัพธ์ที่ดีกว่า (เช่น ไม่ได้ลดอัตราการเสียชีวิต) เมื่อเทียบกับการรักษาตามมาตรฐาน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Care"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ทำไมถึงเชื่อมโยงกับคำถามก่อนหน้า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IV 30 ml/kg)?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เหตุผลที่ผลการศึกษาทั้งสามไม่แตกต่างกัน ส่วนหนึ่งเป็นเพราะในช่วงเวลาที่ทำการศึกษา (ประมาณปี 2014-2015)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การรักษามาตรฐาน) ได้พัฒนาไปมากแล้ว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แพทย์ในกลุ่ม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ก็ให้การรักษาที่ "ดุดัน"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Aggressive)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ตั้งแต่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เนิ่นๆ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อยู่แล้ว เช่น: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การวินิจฉัยที่รวดเร็ว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การให้ยาปฏิชีวนะอย่างรวดเร็ว</a:t>
            </a:r>
          </a:p>
          <a:p>
            <a:pPr rtl="0">
              <a:buFont typeface="+mj-lt"/>
              <a:buAutoNum type="arabicPeriod"/>
            </a:pP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การให้สารน้ำ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IV fluid)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ปริมาณมากตั้งแต่แรกรับ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ในการศึกษาเหล่านี้ พบว่าผู้ป่วยในกลุ่ม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ก็ได้รับสารน้ำปริมาณมาก (ในระดับ 20-30 มล./กก. หรือประมาณ 2-4 ลิตร) ในช่วง 6 ชั่วโมงแรกอยู่แล้ว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ดังนั้น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ที่แนวทางของ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Surviving Sepsis Campaign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ที่คุณ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อัปโห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ลดมา) อ้างอิงถึงการศึกษาเหล่านี้ ก็เพื่อสนับสนุนว่า แม้โปรโตคอล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ที่ซับซ้อนจะไม่จำเป็น แต่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องค์ประกอบพื้นฐาน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(เช่น การให้สารน้ำปริมาณมาก 30 มล./กก. ในช่วงแรก) ได้กลายเป็นส่วนหนึ่งของเวชปฏิบัติมาตรฐาน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ที่มีประสิทธิภาพไปแล้วนั่นเองครับ</a:t>
            </a:r>
          </a:p>
          <a:p>
            <a:pPr rtl="0"/>
            <a:r>
              <a:rPr lang="th-TH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การอัปเดตการรักษา </a:t>
            </a:r>
            <a:r>
              <a:rPr lang="en-US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Sepsis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วิดีโอนี้จะอธิบายเพิ่มเติมเกี่ยวกับแนวคิดของ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ซึ่งเป็นหัวใจหลักที่การศึกษาทั้งสามนี้เข้าไปตรวจสอบครับ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570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469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5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4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8F2-20B0-2596-C1EE-E3E47680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9E991-AA3F-7DBE-BC3E-7EAC7B23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2BD9-C0F4-4C5C-C9AC-44BDEF3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6BE5-0D15-887A-AD8B-FBD3E51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D207-FADC-BB4A-DEBA-4C3310E3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870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451-1C12-662A-5E1A-924E7B9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DF0CC-E46A-095D-C51D-86A5DD5E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5C0F-D0CB-AF71-6FBC-53A1373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B4D7-2951-572D-E4D1-8CC02188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38ED-FA2A-775F-B6EE-41A32A8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5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D0C-8B42-67C5-EEE4-20818C566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491E4-4C8B-40ED-DD97-4879AC82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C60-27FD-6717-19C5-03326F6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8DB9-11BF-B1C9-8CCD-E62AC25F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1EE2-219B-57A8-7BCF-714280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137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E42B-ABE6-DAFD-2518-45584F8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015-D1F6-7D61-B324-17C9EB83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5745-A1B7-1E79-7721-DC87344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4862-DF42-4AA3-DFC4-EEB71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69F5-566B-1497-D7C1-8FD2BFA8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56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8F2-006B-0A81-0349-D0803FA2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0A24-E166-7D8B-4CAD-0C7DEBE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D0FA-121C-BFF0-004F-1D01847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9473-A894-DF74-5E9C-990DCAFA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5D67-C8FB-5603-D99C-506260A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39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5E7-92FD-EFE2-EF0D-407C40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C27F-A3EF-B302-95D4-4A22B993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6004F-F495-9B2F-4ABC-8E6059C1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04E0-603D-5F00-FBE1-1ED17B4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6B04C-E259-AF04-F5C1-F18BD56E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93A4-56F0-229A-B59B-D90733EC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76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C19-E6BA-10FF-1370-EDECDF08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E453-7EF6-E502-8FAF-8D78962C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AAC65-376F-9099-61FE-F1925B1A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DDD3-9B38-7044-B1F1-98CE32D99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26D1-0BA6-4EAA-D3E6-8F08419D9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CA2D2-B579-1C17-658A-B6B531A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9F4D4-A1BC-4FFF-B3EC-FE94998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A67B8-E7AE-60E1-16D2-4CC5342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00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A594-9049-F104-76DA-B26B260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16095-76B9-6F93-C064-87443EA0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EE0A8-EDC6-A823-3CA1-26506101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26139-245C-565C-EE19-2A945D7E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53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EDB95-5DAB-7B7D-920B-1F1A1F7A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EEC8-EB5B-153B-8AB0-EC3CA54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7F35-F83F-3F39-D4D0-BC772225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24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8F81-F6AF-0353-27F1-30EFB19E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D86F-6DE9-446B-10FA-B20134D9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FCDEC-DDC5-8BE4-C762-86E1B44D1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312-D88A-1DF4-1CFA-553B6F7B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B24-B3DD-71C4-A1FE-EA57C082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8993-EA49-4B6C-5262-DA572A7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646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5975-269C-4AD7-7A73-C558223B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99D1A-E995-4CAD-969C-51A58793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199-0ABC-A862-947C-280BD6738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7121D-DF22-2F0F-9109-E881521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5D4B-A126-0788-839D-F4E0D33B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71D-56CB-1C4A-B78F-F1BCCF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57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A3248-F5E9-6208-B845-607277DA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6F82E-009C-C9FA-1F44-EBD90930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D4-0518-D4CF-B911-06969F2BF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384D-0CEA-1129-9C3D-33D5BC6F1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262C-621C-9B86-2903-6A4DE08D9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599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tomato-worthy-basilisk-257.mypinata.cloud/ipfs/bafybeiaehxrfaggtsebbw5tqzt4xqngmjshfhptse32db3mq3lbrk3f2l4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cksimulation.vercel.app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mdnxs.com/topics-2/procedures/swan-ganz-cathe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physiology.com/blood-pressure/bp02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7C9-EA46-7659-F4DC-4D7B75154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b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 + ROSE concept</a:t>
            </a:r>
            <a:endParaRPr lang="en-TH" sz="80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5273-0606-D429-A766-9652D9AC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376"/>
            <a:ext cx="9144000" cy="464349"/>
          </a:xfr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TH" dirty="0">
                <a:solidFill>
                  <a:schemeClr val="bg1"/>
                </a:solidFill>
              </a:rPr>
              <a:t>Emergency department Maharat nakhonratchasima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7CA170-4E0D-4489-2D57-56C9C886F025}"/>
              </a:ext>
            </a:extLst>
          </p:cNvPr>
          <p:cNvSpPr txBox="1">
            <a:spLocks/>
          </p:cNvSpPr>
          <p:nvPr/>
        </p:nvSpPr>
        <p:spPr>
          <a:xfrm>
            <a:off x="7304442" y="5271288"/>
            <a:ext cx="3363558" cy="4643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TH" dirty="0">
                <a:solidFill>
                  <a:schemeClr val="bg1"/>
                </a:solidFill>
              </a:rPr>
              <a:t>R3 Nattawit Kaewkomoot</a:t>
            </a:r>
          </a:p>
        </p:txBody>
      </p:sp>
    </p:spTree>
    <p:extLst>
      <p:ext uri="{BB962C8B-B14F-4D97-AF65-F5344CB8AC3E}">
        <p14:creationId xmlns:p14="http://schemas.microsoft.com/office/powerpoint/2010/main" val="66887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3E69-EB0B-3E38-DBB3-8AB359DA7ED0}"/>
              </a:ext>
            </a:extLst>
          </p:cNvPr>
          <p:cNvSpPr txBox="1"/>
          <p:nvPr/>
        </p:nvSpPr>
        <p:spPr>
          <a:xfrm>
            <a:off x="483001" y="1912372"/>
            <a:ext cx="112259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 </a:t>
            </a:r>
          </a:p>
          <a:p>
            <a:r>
              <a:rPr lang="en-US" dirty="0"/>
              <a:t>	Provided guideline with evidence base on the </a:t>
            </a:r>
            <a:r>
              <a:rPr lang="en-US" b="1" dirty="0"/>
              <a:t>volume</a:t>
            </a:r>
            <a:r>
              <a:rPr lang="en-US" dirty="0"/>
              <a:t> of early resuscitation for </a:t>
            </a:r>
            <a:r>
              <a:rPr lang="en-US" b="1" dirty="0"/>
              <a:t>critical-ill adult patients</a:t>
            </a:r>
          </a:p>
          <a:p>
            <a:endParaRPr lang="en-US" b="1" dirty="0"/>
          </a:p>
          <a:p>
            <a:r>
              <a:rPr lang="en-US" sz="2800" b="1" dirty="0"/>
              <a:t>Methods : </a:t>
            </a:r>
          </a:p>
          <a:p>
            <a:r>
              <a:rPr lang="en-US" sz="3200" b="1" dirty="0"/>
              <a:t>	</a:t>
            </a:r>
            <a:r>
              <a:rPr lang="en-US" dirty="0"/>
              <a:t>Reviews literature and reanalyze, presented with PICO and applied </a:t>
            </a:r>
            <a:r>
              <a:rPr lang="en-US" b="1" dirty="0"/>
              <a:t>grade approach</a:t>
            </a:r>
          </a:p>
          <a:p>
            <a:endParaRPr lang="en-US" sz="2000" dirty="0"/>
          </a:p>
          <a:p>
            <a:r>
              <a:rPr lang="en-US" sz="2800" b="1" dirty="0"/>
              <a:t>Result :</a:t>
            </a:r>
          </a:p>
          <a:p>
            <a:r>
              <a:rPr lang="en-US" sz="3200" b="1" dirty="0"/>
              <a:t>	</a:t>
            </a:r>
            <a:r>
              <a:rPr lang="en-US" dirty="0"/>
              <a:t>10 PICO question</a:t>
            </a:r>
          </a:p>
          <a:p>
            <a:r>
              <a:rPr lang="en-US" dirty="0"/>
              <a:t>		- SEPSIS  				3 question</a:t>
            </a:r>
          </a:p>
          <a:p>
            <a:r>
              <a:rPr lang="en-US" dirty="0"/>
              <a:t>		- Hemorrhagic shock 		3 question</a:t>
            </a:r>
          </a:p>
          <a:p>
            <a:r>
              <a:rPr lang="en-US" dirty="0"/>
              <a:t>		- Obstructive shock 		2 question</a:t>
            </a:r>
          </a:p>
          <a:p>
            <a:r>
              <a:rPr lang="en-US" dirty="0"/>
              <a:t>		- Left-side cardiogenic shock 		1 question</a:t>
            </a:r>
          </a:p>
          <a:p>
            <a:r>
              <a:rPr lang="en-US" dirty="0"/>
              <a:t>		- ARDS 				1 question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2A1A0-88EB-B5B9-0B50-AAD05C163A55}"/>
              </a:ext>
            </a:extLst>
          </p:cNvPr>
          <p:cNvSpPr txBox="1"/>
          <p:nvPr/>
        </p:nvSpPr>
        <p:spPr>
          <a:xfrm>
            <a:off x="7844590" y="3896042"/>
            <a:ext cx="4093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“w</a:t>
            </a:r>
            <a:r>
              <a:rPr lang="en-TH" sz="1400" dirty="0"/>
              <a:t>e recommendation” = Strong recommedation</a:t>
            </a:r>
          </a:p>
          <a:p>
            <a:r>
              <a:rPr lang="en-US" sz="1400" dirty="0"/>
              <a:t>“w</a:t>
            </a:r>
            <a:r>
              <a:rPr lang="en-TH" sz="1400" dirty="0"/>
              <a:t>e suggest” = Weak or Conditional recommendation</a:t>
            </a:r>
          </a:p>
          <a:p>
            <a:r>
              <a:rPr lang="en-TH" sz="1400" dirty="0"/>
              <a:t>“best practice” = Ungraded</a:t>
            </a:r>
          </a:p>
          <a:p>
            <a:r>
              <a:rPr lang="en-TH" sz="1400" dirty="0"/>
              <a:t>“no recommendation”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E19BC31-20B8-43EA-8577-793531C78DD0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533873" y="4062379"/>
            <a:ext cx="477054" cy="14437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5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7A1B-DB99-1C87-4B2A-163EFA4B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/>
          <a:stretch/>
        </p:blipFill>
        <p:spPr>
          <a:xfrm>
            <a:off x="838200" y="1964521"/>
            <a:ext cx="10515600" cy="2786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5F3C0-9753-E2A8-C3E3-E4742204E874}"/>
              </a:ext>
            </a:extLst>
          </p:cNvPr>
          <p:cNvSpPr/>
          <p:nvPr/>
        </p:nvSpPr>
        <p:spPr>
          <a:xfrm>
            <a:off x="2514600" y="2209800"/>
            <a:ext cx="1320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6EC7-4F5D-40A4-0847-ADFBED41E794}"/>
              </a:ext>
            </a:extLst>
          </p:cNvPr>
          <p:cNvSpPr/>
          <p:nvPr/>
        </p:nvSpPr>
        <p:spPr>
          <a:xfrm>
            <a:off x="3721100" y="2864536"/>
            <a:ext cx="2844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CF056B-8679-F302-E5B6-9DD9B07606A4}"/>
              </a:ext>
            </a:extLst>
          </p:cNvPr>
          <p:cNvSpPr/>
          <p:nvPr/>
        </p:nvSpPr>
        <p:spPr>
          <a:xfrm>
            <a:off x="2368550" y="3087471"/>
            <a:ext cx="2736850" cy="22554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CB978-EE3B-821B-002D-9CEFF7CEFC3A}"/>
              </a:ext>
            </a:extLst>
          </p:cNvPr>
          <p:cNvCxnSpPr>
            <a:cxnSpLocks/>
          </p:cNvCxnSpPr>
          <p:nvPr/>
        </p:nvCxnSpPr>
        <p:spPr>
          <a:xfrm>
            <a:off x="9259104" y="2864536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Initial phase :</a:t>
            </a:r>
            <a:r>
              <a:rPr lang="en-TH" dirty="0"/>
              <a:t> </a:t>
            </a:r>
          </a:p>
          <a:p>
            <a:r>
              <a:rPr lang="en-TH" dirty="0"/>
              <a:t>- 1 – 6 hr of Treatment or within 3 hr (high income countries)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 suggest at least initial fluid 30 ml/kg</a:t>
            </a:r>
          </a:p>
          <a:p>
            <a:r>
              <a:rPr lang="en-TH" b="1" dirty="0"/>
              <a:t>&gt;</a:t>
            </a:r>
            <a:r>
              <a:rPr lang="en-TH" dirty="0"/>
              <a:t> </a:t>
            </a:r>
            <a:r>
              <a:rPr lang="en-US" b="1" dirty="0"/>
              <a:t>S</a:t>
            </a:r>
            <a:r>
              <a:rPr lang="en-TH" b="1" dirty="0"/>
              <a:t>everal observsional study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Harm form positive cumulative fluid balance (High mortality)</a:t>
            </a:r>
            <a:r>
              <a:rPr lang="en-TH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F627A-CD5C-3ECF-035F-7D709E0F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E530A-D222-C915-0ACB-CCE78DFCF304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C31E-A3C8-8593-C65E-74CD21F9C7FF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985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8E8C9-12CB-29B7-3DBA-DCA48AC9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5" y="3721610"/>
            <a:ext cx="5531223" cy="111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ADB08-0D31-2B9F-C76B-75AEF1A6D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3554251"/>
            <a:ext cx="5677098" cy="14522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3644-B309-BFAB-5EF6-EBF03C24978C}"/>
              </a:ext>
            </a:extLst>
          </p:cNvPr>
          <p:cNvCxnSpPr>
            <a:cxnSpLocks/>
          </p:cNvCxnSpPr>
          <p:nvPr/>
        </p:nvCxnSpPr>
        <p:spPr>
          <a:xfrm>
            <a:off x="3324253" y="4403558"/>
            <a:ext cx="26073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B63B7-605F-8667-070B-A9BC28E0356F}"/>
              </a:ext>
            </a:extLst>
          </p:cNvPr>
          <p:cNvCxnSpPr>
            <a:cxnSpLocks/>
          </p:cNvCxnSpPr>
          <p:nvPr/>
        </p:nvCxnSpPr>
        <p:spPr>
          <a:xfrm>
            <a:off x="3098248" y="4676274"/>
            <a:ext cx="178657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F8F49-8830-9A31-D72A-B0987114BDC5}"/>
              </a:ext>
            </a:extLst>
          </p:cNvPr>
          <p:cNvSpPr/>
          <p:nvPr/>
        </p:nvSpPr>
        <p:spPr>
          <a:xfrm>
            <a:off x="344907" y="3606216"/>
            <a:ext cx="493294" cy="20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706BD-B086-45E4-4E67-C7ED2381B68B}"/>
              </a:ext>
            </a:extLst>
          </p:cNvPr>
          <p:cNvCxnSpPr>
            <a:cxnSpLocks/>
          </p:cNvCxnSpPr>
          <p:nvPr/>
        </p:nvCxnSpPr>
        <p:spPr>
          <a:xfrm>
            <a:off x="2059522" y="4938352"/>
            <a:ext cx="377508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D67740-B609-29F7-790D-0E4245BCE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98" y="5109208"/>
            <a:ext cx="26289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01D90-8FFA-6309-1634-A216CD5C1A5B}"/>
              </a:ext>
            </a:extLst>
          </p:cNvPr>
          <p:cNvSpPr txBox="1"/>
          <p:nvPr/>
        </p:nvSpPr>
        <p:spPr>
          <a:xfrm>
            <a:off x="3098248" y="6354884"/>
            <a:ext cx="5023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22</a:t>
            </a:r>
            <a:r>
              <a:rPr lang="en-TH" sz="1000" dirty="0"/>
              <a:t>Kuttab HI, Lykins JD, Hughes MD et al (2019) Evaluation and predictors of fluid resuscitation in patients with severe sepsis and septic shock. Crit Care Med 47(11):1582–1590</a:t>
            </a:r>
          </a:p>
        </p:txBody>
      </p:sp>
    </p:spTree>
    <p:extLst>
      <p:ext uri="{BB962C8B-B14F-4D97-AF65-F5344CB8AC3E}">
        <p14:creationId xmlns:p14="http://schemas.microsoft.com/office/powerpoint/2010/main" val="25867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D5101-3357-9A09-F63C-5AFB2060D1FE}"/>
              </a:ext>
            </a:extLst>
          </p:cNvPr>
          <p:cNvSpPr txBox="1"/>
          <p:nvPr/>
        </p:nvSpPr>
        <p:spPr>
          <a:xfrm>
            <a:off x="7895663" y="6339113"/>
            <a:ext cx="4679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6</a:t>
            </a:r>
            <a:r>
              <a:rPr lang="en-US" sz="1000" dirty="0"/>
              <a:t>Shapiro NI, Douglas IS, Brower RG et al (2023) Early restrictive or liberal fluid management for sepsis-induced hypotension. N </a:t>
            </a:r>
            <a:r>
              <a:rPr lang="en-US" sz="1000" dirty="0" err="1"/>
              <a:t>Engl</a:t>
            </a:r>
            <a:r>
              <a:rPr lang="en-US" sz="1000" dirty="0"/>
              <a:t> J Med 388:499–510. </a:t>
            </a:r>
            <a:endParaRPr lang="en-TH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D4521-C696-3F90-EE93-1B8149F5A055}"/>
              </a:ext>
            </a:extLst>
          </p:cNvPr>
          <p:cNvSpPr txBox="1"/>
          <p:nvPr/>
        </p:nvSpPr>
        <p:spPr>
          <a:xfrm>
            <a:off x="463713" y="2758599"/>
            <a:ext cx="113831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b="1" dirty="0"/>
              <a:t>(CLASSIC</a:t>
            </a:r>
            <a:r>
              <a:rPr lang="en-US" sz="2000" b="1" baseline="30000" dirty="0"/>
              <a:t>5</a:t>
            </a:r>
            <a:r>
              <a:rPr lang="en-US" sz="2000" b="1" dirty="0"/>
              <a:t> and CLLOVERS</a:t>
            </a:r>
            <a:r>
              <a:rPr lang="en-US" sz="2000" b="1" baseline="30000" dirty="0"/>
              <a:t>6</a:t>
            </a:r>
            <a:r>
              <a:rPr lang="en-US" sz="2000" b="1" dirty="0"/>
              <a:t> trials)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Meyhoﬀ</a:t>
            </a:r>
            <a:r>
              <a:rPr lang="en-US" sz="1800" u="sng" dirty="0"/>
              <a:t> TS et al</a:t>
            </a:r>
            <a:r>
              <a:rPr lang="en-US" sz="1800" u="sng" baseline="30000" dirty="0"/>
              <a:t>5</a:t>
            </a:r>
            <a:r>
              <a:rPr lang="en-US" sz="2000" b="1" baseline="30000" dirty="0"/>
              <a:t> </a:t>
            </a:r>
            <a:r>
              <a:rPr lang="en-US" sz="2000" b="1" dirty="0"/>
              <a:t>= </a:t>
            </a:r>
            <a:r>
              <a:rPr lang="en-US" dirty="0"/>
              <a:t>Cumulative fluid balance</a:t>
            </a:r>
            <a:r>
              <a:rPr lang="en-US" sz="2000" b="1" dirty="0"/>
              <a:t> mean(mL) </a:t>
            </a:r>
            <a:r>
              <a:rPr lang="en-US" sz="2000" dirty="0"/>
              <a:t>standard vs restrictive : 3,117 vs 2,302 ; </a:t>
            </a:r>
            <a:r>
              <a:rPr lang="en-US" sz="2000" b="1" dirty="0"/>
              <a:t>diff 815 mL</a:t>
            </a:r>
          </a:p>
          <a:p>
            <a:r>
              <a:rPr lang="en-US" b="1" dirty="0"/>
              <a:t>- </a:t>
            </a:r>
            <a:r>
              <a:rPr lang="en-US" u="sng" dirty="0"/>
              <a:t>Shapiro NI et al</a:t>
            </a:r>
            <a:r>
              <a:rPr lang="en-US" u="sng" baseline="30000" dirty="0"/>
              <a:t>6</a:t>
            </a:r>
            <a:r>
              <a:rPr lang="en-US" dirty="0"/>
              <a:t> </a:t>
            </a:r>
            <a:r>
              <a:rPr lang="en-US" b="1" dirty="0"/>
              <a:t>	=</a:t>
            </a:r>
            <a:r>
              <a:rPr lang="en-US" sz="2000" b="1" dirty="0"/>
              <a:t> Median(mL)</a:t>
            </a:r>
            <a:r>
              <a:rPr lang="en-US" sz="2000" dirty="0"/>
              <a:t> volume via iv over 24 hr. liberal vs restrictive : 3,400 vs 1,267 ; </a:t>
            </a:r>
            <a:r>
              <a:rPr lang="en-US" sz="2000" b="1" dirty="0"/>
              <a:t>diff 2134 mL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  <a:r>
              <a:rPr lang="en-US" sz="2000" b="1" dirty="0">
                <a:solidFill>
                  <a:srgbClr val="FF535E"/>
                </a:solidFill>
              </a:rPr>
              <a:t>BOTH trials </a:t>
            </a:r>
            <a:r>
              <a:rPr lang="en-US" sz="2000" b="1" u="sng" dirty="0">
                <a:solidFill>
                  <a:srgbClr val="FF535E"/>
                </a:solidFill>
              </a:rPr>
              <a:t>Not significantly lower (or higher) mortality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TH" b="1" baseline="30000" dirty="0"/>
              <a:t>2</a:t>
            </a:r>
            <a:r>
              <a:rPr lang="en-TH" b="1" dirty="0"/>
              <a:t>CLASSICS study(Subgroup analysis), </a:t>
            </a:r>
            <a:r>
              <a:rPr lang="en-TH" dirty="0"/>
              <a:t>Group rec</a:t>
            </a:r>
            <a:r>
              <a:rPr lang="en-US" dirty="0" err="1"/>
              <a:t>ie</a:t>
            </a:r>
            <a:r>
              <a:rPr lang="en-TH" dirty="0"/>
              <a:t>ve iv fluid &lt; 30 ml/kg</a:t>
            </a:r>
            <a:r>
              <a:rPr lang="en-TH" b="1" dirty="0"/>
              <a:t> prefer Liberal fluid strategies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23AFA-1AA7-00E0-39DF-E9F50AE368D4}"/>
              </a:ext>
            </a:extLst>
          </p:cNvPr>
          <p:cNvSpPr txBox="1"/>
          <p:nvPr/>
        </p:nvSpPr>
        <p:spPr>
          <a:xfrm>
            <a:off x="3348317" y="6354884"/>
            <a:ext cx="454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5</a:t>
            </a:r>
            <a:r>
              <a:rPr lang="en-TH" sz="1000" dirty="0"/>
              <a:t>Meyhoﬀ TS, Hjortrup PB, Wetterslev J et al (2022) Restriction of intravenous fluid in ICU patients with septic shock. N Engl J Med 386:2459–2470.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98BF89-92AA-47C8-F12A-E03CA16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29" y="4781917"/>
            <a:ext cx="8117541" cy="106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9065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582BC-1983-9D3A-14EB-D3EB1EA6BC0E}"/>
              </a:ext>
            </a:extLst>
          </p:cNvPr>
          <p:cNvSpPr txBox="1"/>
          <p:nvPr/>
        </p:nvSpPr>
        <p:spPr>
          <a:xfrm>
            <a:off x="278654" y="6361337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8</a:t>
            </a:r>
            <a:r>
              <a:rPr lang="en-TH" sz="1000" dirty="0"/>
              <a:t>Jorda A, Douglas IS, Staudinger T et al (2024) Fluid management for sepsis-induced hypotension in patients with advanced chronic kidney disease: a secondary analysis of the CLOVERS trial. Crit Care Lond Engl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D8568-055D-22FF-AD19-E5B6DD55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6"/>
          <a:stretch/>
        </p:blipFill>
        <p:spPr>
          <a:xfrm>
            <a:off x="2251156" y="2739604"/>
            <a:ext cx="3844844" cy="348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BBA3D0-F990-0C6E-97FD-E94A2C5A3505}"/>
              </a:ext>
            </a:extLst>
          </p:cNvPr>
          <p:cNvSpPr/>
          <p:nvPr/>
        </p:nvSpPr>
        <p:spPr>
          <a:xfrm>
            <a:off x="3571874" y="6048538"/>
            <a:ext cx="1304364" cy="17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AAF38-968F-0FBD-34DE-0C842E20D7DE}"/>
              </a:ext>
            </a:extLst>
          </p:cNvPr>
          <p:cNvSpPr txBox="1"/>
          <p:nvPr/>
        </p:nvSpPr>
        <p:spPr>
          <a:xfrm>
            <a:off x="278654" y="1836572"/>
            <a:ext cx="11383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400" b="1" dirty="0"/>
            </a:br>
            <a:r>
              <a:rPr lang="en-US" sz="2400" b="1" dirty="0"/>
              <a:t>- </a:t>
            </a:r>
            <a:r>
              <a:rPr lang="en-US" sz="2000" u="sng" dirty="0"/>
              <a:t>J</a:t>
            </a:r>
            <a:r>
              <a:rPr lang="en-TH" sz="2000" u="sng" dirty="0"/>
              <a:t>orda A et al</a:t>
            </a:r>
            <a:r>
              <a:rPr lang="en-US" sz="2000" u="sng" baseline="30000" dirty="0"/>
              <a:t>7 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analysis of the CLOVERS trial</a:t>
            </a:r>
            <a:r>
              <a:rPr lang="th-TH" sz="2000" dirty="0"/>
              <a:t> </a:t>
            </a:r>
            <a:r>
              <a:rPr lang="en-US" sz="2000" dirty="0"/>
              <a:t> [included, eGFR of less than 30 mL/min/1.73 m2]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E2F3D-A450-3FAE-82A2-5A1AAC59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6294343" y="2735794"/>
            <a:ext cx="3014920" cy="3468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8973EC-DA32-7A6E-FE89-14F8004C600A}"/>
              </a:ext>
            </a:extLst>
          </p:cNvPr>
          <p:cNvSpPr/>
          <p:nvPr/>
        </p:nvSpPr>
        <p:spPr>
          <a:xfrm>
            <a:off x="3715869" y="5603246"/>
            <a:ext cx="1160369" cy="27136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17BEBE-D92D-8DBA-BD2F-56A327402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B3235F-ADE8-3E94-6AF9-2FFFB3EC0907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0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78654" y="6346432"/>
            <a:ext cx="5056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8</a:t>
            </a:r>
            <a:r>
              <a:rPr lang="en-US" sz="1000" dirty="0"/>
              <a:t>Gendreau S, </a:t>
            </a:r>
            <a:r>
              <a:rPr lang="en-US" sz="1000" dirty="0" err="1"/>
              <a:t>Frapard</a:t>
            </a:r>
            <a:r>
              <a:rPr lang="en-US" sz="1000" dirty="0"/>
              <a:t> T, Carteaux G et al (2024) Geo-economic influence on the eﬀect of fluid volume for sepsis resuscitation: a meta-analysis. Am J Respir Crit Care Med 209:517–528.</a:t>
            </a:r>
            <a:endParaRPr lang="en-TH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F2A5D-7088-F1E5-13FE-491E092D550C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Gendreau</a:t>
            </a:r>
            <a:r>
              <a:rPr lang="en-US" sz="1800" u="sng" dirty="0"/>
              <a:t> S </a:t>
            </a:r>
            <a:r>
              <a:rPr lang="en-US" u="sng" dirty="0"/>
              <a:t>et al</a:t>
            </a:r>
            <a:r>
              <a:rPr lang="en-US" u="sng" baseline="30000" dirty="0"/>
              <a:t>8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Income group significantly interacted with the effect of fluid volume on mortality </a:t>
            </a:r>
          </a:p>
          <a:p>
            <a:r>
              <a:rPr lang="en-US" dirty="0"/>
              <a:t>		&gt;&gt;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fluid volume</a:t>
            </a:r>
            <a:r>
              <a:rPr lang="en-US" dirty="0"/>
              <a:t> was associated with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mortality</a:t>
            </a:r>
            <a:r>
              <a:rPr lang="en-US" dirty="0"/>
              <a:t> in </a:t>
            </a:r>
            <a:r>
              <a:rPr lang="en-US" b="1" dirty="0"/>
              <a:t>LMICs*</a:t>
            </a:r>
            <a:r>
              <a:rPr lang="en-US" dirty="0"/>
              <a:t> but not in </a:t>
            </a:r>
            <a:r>
              <a:rPr lang="en-US" b="1" dirty="0"/>
              <a:t>HICs**</a:t>
            </a:r>
            <a:r>
              <a:rPr lang="en-US" dirty="0"/>
              <a:t> </a:t>
            </a:r>
          </a:p>
          <a:p>
            <a:r>
              <a:rPr lang="en-US" dirty="0"/>
              <a:t>			</a:t>
            </a:r>
            <a:r>
              <a:rPr lang="en-US" b="1" dirty="0"/>
              <a:t> 	LMICs </a:t>
            </a:r>
            <a:r>
              <a:rPr lang="en-US" dirty="0"/>
              <a:t>OR=1.47,(95% CI) vs </a:t>
            </a:r>
            <a:r>
              <a:rPr lang="en-US" b="1" dirty="0"/>
              <a:t>HICs </a:t>
            </a:r>
            <a:r>
              <a:rPr lang="en-US" dirty="0"/>
              <a:t>OR=1.00 ,(95% CI)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DB8AE-4FC1-313F-EB53-5ED5DA0E4AFB}"/>
              </a:ext>
            </a:extLst>
          </p:cNvPr>
          <p:cNvSpPr txBox="1"/>
          <p:nvPr/>
        </p:nvSpPr>
        <p:spPr>
          <a:xfrm>
            <a:off x="430964" y="5952709"/>
            <a:ext cx="341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*low- and middle-income countries [LMICs]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92CA-43AC-71AE-A8E9-F19A94B4BE67}"/>
              </a:ext>
            </a:extLst>
          </p:cNvPr>
          <p:cNvSpPr txBox="1"/>
          <p:nvPr/>
        </p:nvSpPr>
        <p:spPr>
          <a:xfrm>
            <a:off x="3621637" y="5952708"/>
            <a:ext cx="247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**high-income countries [HICs]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067253-2579-C77F-2199-DCAAB2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6" y="3098456"/>
            <a:ext cx="5268710" cy="276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736AFB-3F62-0B1D-5E1B-19702615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23" y="3098456"/>
            <a:ext cx="5286678" cy="359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7E177-6523-82BC-F166-CAABDE16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FD3D80-107C-9AC0-6C6C-2F0F77763B11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08929-1342-DE99-2A43-E0760BA0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b="1"/>
          <a:stretch/>
        </p:blipFill>
        <p:spPr>
          <a:xfrm>
            <a:off x="838200" y="1964616"/>
            <a:ext cx="10515600" cy="216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5842000" y="1964616"/>
            <a:ext cx="6985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292350" y="2171700"/>
            <a:ext cx="793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20DBB-1C51-9DE3-0096-D417092CCDC2}"/>
              </a:ext>
            </a:extLst>
          </p:cNvPr>
          <p:cNvSpPr/>
          <p:nvPr/>
        </p:nvSpPr>
        <p:spPr>
          <a:xfrm>
            <a:off x="6832600" y="2635936"/>
            <a:ext cx="1473200" cy="23426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AD66B-F6C3-9AAC-A5EE-6E1838F189B5}"/>
              </a:ext>
            </a:extLst>
          </p:cNvPr>
          <p:cNvCxnSpPr>
            <a:cxnSpLocks/>
          </p:cNvCxnSpPr>
          <p:nvPr/>
        </p:nvCxnSpPr>
        <p:spPr>
          <a:xfrm>
            <a:off x="9284504" y="2832100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0085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, </a:t>
            </a:r>
            <a:r>
              <a:rPr lang="en-TH" b="1" u="sng" dirty="0"/>
              <a:t>insufficient evidence</a:t>
            </a:r>
            <a:r>
              <a:rPr lang="en-TH" dirty="0"/>
              <a:t> to recomened restrictive or liberal fluid strategy in patient who has sign of hypoperfusion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4702-B19D-1A27-36EB-2E54FDAE5DFD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F746-3C3B-ED3C-ECB9-E6BB399B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5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E2FB0-9841-D5D3-9415-8BED7C17FE1D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Sivapalan P et al</a:t>
            </a:r>
            <a:r>
              <a:rPr lang="en-US" u="sng" baseline="30000" dirty="0"/>
              <a:t>9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Among adult patients with sepsis</a:t>
            </a:r>
            <a:endParaRPr lang="en-US" b="1" dirty="0"/>
          </a:p>
          <a:p>
            <a:r>
              <a:rPr lang="en-US" dirty="0"/>
              <a:t>	- </a:t>
            </a:r>
            <a:r>
              <a:rPr lang="en-US" b="1" dirty="0"/>
              <a:t>Lower IV fluid</a:t>
            </a:r>
            <a:r>
              <a:rPr lang="en-US" dirty="0"/>
              <a:t> probably result in little to </a:t>
            </a:r>
            <a:r>
              <a:rPr lang="en-US" b="1" u="sng" dirty="0"/>
              <a:t>No difference in all-cause mortality</a:t>
            </a:r>
            <a:r>
              <a:rPr lang="en-US" dirty="0"/>
              <a:t> compared with </a:t>
            </a:r>
            <a:r>
              <a:rPr lang="en-US" b="1" dirty="0"/>
              <a:t>higher IV fluid</a:t>
            </a:r>
          </a:p>
          <a:p>
            <a:r>
              <a:rPr lang="en-US" b="1" dirty="0"/>
              <a:t>	- </a:t>
            </a:r>
            <a:r>
              <a:rPr lang="en-US" dirty="0"/>
              <a:t>Suggests </a:t>
            </a:r>
            <a:r>
              <a:rPr lang="en-US" b="1" dirty="0"/>
              <a:t>lower IV fluid volumes</a:t>
            </a:r>
            <a:r>
              <a:rPr lang="en-US" dirty="0"/>
              <a:t> result in little to </a:t>
            </a:r>
            <a:r>
              <a:rPr lang="en-US" b="1" u="sng" dirty="0"/>
              <a:t>No difference in serious adverse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24BB3-8F08-EFD3-D285-CCA773411299}"/>
              </a:ext>
            </a:extLst>
          </p:cNvPr>
          <p:cNvSpPr txBox="1"/>
          <p:nvPr/>
        </p:nvSpPr>
        <p:spPr>
          <a:xfrm>
            <a:off x="246528" y="6354884"/>
            <a:ext cx="7418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9</a:t>
            </a:r>
            <a:r>
              <a:rPr lang="en-TH" sz="1000" dirty="0"/>
              <a:t>Sivapalan P, Ellekjaer KL, Jessen MK et al (2023) Lower vs higher fluid volumes in adult patients with sepsis: an updated systematic review</a:t>
            </a:r>
          </a:p>
          <a:p>
            <a:r>
              <a:rPr lang="en-TH" sz="1000" dirty="0"/>
              <a:t>with meta-analysis and trial sequential analysis. Chest 164:892–912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ED-9F0F-D524-03C5-6CD4275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8589" r="-1" b="50852"/>
          <a:stretch/>
        </p:blipFill>
        <p:spPr>
          <a:xfrm>
            <a:off x="2105022" y="3764917"/>
            <a:ext cx="7981950" cy="636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41D49-5524-34CF-3052-7B00E0A0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64"/>
          <a:stretch/>
        </p:blipFill>
        <p:spPr>
          <a:xfrm>
            <a:off x="2105027" y="3076125"/>
            <a:ext cx="7981945" cy="71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B8307-2060-455A-8938-96C0C186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1"/>
          <a:stretch/>
        </p:blipFill>
        <p:spPr>
          <a:xfrm>
            <a:off x="2105022" y="4406176"/>
            <a:ext cx="7981944" cy="1903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0CB15-E39E-2FE1-9430-B2E180D80526}"/>
              </a:ext>
            </a:extLst>
          </p:cNvPr>
          <p:cNvSpPr txBox="1"/>
          <p:nvPr/>
        </p:nvSpPr>
        <p:spPr>
          <a:xfrm>
            <a:off x="1214716" y="3753914"/>
            <a:ext cx="8187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sz="1400" dirty="0"/>
              <a:t>Low risk </a:t>
            </a:r>
          </a:p>
          <a:p>
            <a:r>
              <a:rPr lang="en-TH" sz="1400" dirty="0"/>
              <a:t>8 studys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88962-2ABA-EABC-9597-81A3B38FAE1A}"/>
              </a:ext>
            </a:extLst>
          </p:cNvPr>
          <p:cNvSpPr txBox="1"/>
          <p:nvPr/>
        </p:nvSpPr>
        <p:spPr>
          <a:xfrm>
            <a:off x="1214716" y="4423896"/>
            <a:ext cx="81875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TH" sz="1400" dirty="0"/>
              <a:t>high risk</a:t>
            </a:r>
          </a:p>
          <a:p>
            <a:r>
              <a:rPr lang="en-TH" sz="1400" dirty="0"/>
              <a:t>5 studys</a:t>
            </a:r>
          </a:p>
        </p:txBody>
      </p:sp>
    </p:spTree>
    <p:extLst>
      <p:ext uri="{BB962C8B-B14F-4D97-AF65-F5344CB8AC3E}">
        <p14:creationId xmlns:p14="http://schemas.microsoft.com/office/powerpoint/2010/main" val="15446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European definition </a:t>
                </a:r>
                <a:r>
                  <a:rPr lang="en-US" sz="2800" b="1" dirty="0"/>
                  <a:t>states that shock</a:t>
                </a:r>
                <a:r>
                  <a:rPr lang="en-US" sz="2800" b="1" baseline="30000" dirty="0"/>
                  <a:t>1</a:t>
                </a:r>
                <a:r>
                  <a:rPr lang="en-US" sz="2800" b="1" dirty="0"/>
                  <a:t> :</a:t>
                </a:r>
                <a:endParaRPr lang="en-US" sz="2800" dirty="0"/>
              </a:p>
              <a:p>
                <a:endParaRPr lang="en-US" sz="2000" b="1" dirty="0"/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Imbalance</a:t>
                </a:r>
                <a:r>
                  <a:rPr lang="en-US" sz="2800" dirty="0"/>
                  <a:t> between </a:t>
                </a:r>
                <a:r>
                  <a:rPr lang="en-US" sz="2800" b="1" dirty="0"/>
                  <a:t>oxygen delivery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𝐃𝐎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  <a:r>
                  <a:rPr lang="en-US" sz="2800" b="1" i="1" dirty="0"/>
                  <a:t> </a:t>
                </a:r>
                <a:r>
                  <a:rPr lang="en-US" sz="2800" dirty="0"/>
                  <a:t>and </a:t>
                </a:r>
                <a:r>
                  <a:rPr lang="en-US" sz="2800" b="1" dirty="0"/>
                  <a:t>oxygen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 </a:t>
                </a:r>
              </a:p>
              <a:p>
                <a:pPr algn="ctr"/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sz="2800" u="sng" dirty="0"/>
                  <a:t>anaerobic metabolism</a:t>
                </a:r>
                <a:r>
                  <a:rPr lang="en-US" sz="2800" dirty="0"/>
                  <a:t> and </a:t>
                </a:r>
                <a:r>
                  <a:rPr lang="en-US" sz="2800" u="sng" dirty="0"/>
                  <a:t>lactate production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=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𝑯𝒈𝒃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blipFill>
                <a:blip r:embed="rId2"/>
                <a:stretch>
                  <a:fillRect l="-1129" t="-1852" r="-1580" b="-185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/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 = Arterial Oxygen Content</a:t>
                </a:r>
                <a:endParaRPr lang="en-TH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733FF7-0C7D-4236-CFBD-CBA8543EA2B2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37176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641B-E1BC-FAC3-77FB-90CF72E1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838200" y="1990016"/>
            <a:ext cx="10515600" cy="1712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914650" y="1990016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4921250" y="2002716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A50A7-3B4E-2A0E-A809-C20DBB7FDEB8}"/>
              </a:ext>
            </a:extLst>
          </p:cNvPr>
          <p:cNvSpPr/>
          <p:nvPr/>
        </p:nvSpPr>
        <p:spPr>
          <a:xfrm>
            <a:off x="3949700" y="3031416"/>
            <a:ext cx="28067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D28F4-5CEB-95F9-9C2B-57EC15BE8034}"/>
              </a:ext>
            </a:extLst>
          </p:cNvPr>
          <p:cNvCxnSpPr/>
          <p:nvPr/>
        </p:nvCxnSpPr>
        <p:spPr>
          <a:xfrm>
            <a:off x="9283700" y="3031416"/>
            <a:ext cx="546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29000"/>
            <a:ext cx="5029200" cy="32426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833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r>
              <a:rPr lang="en-TH" dirty="0"/>
              <a:t>- Individualize or non-individualize approach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sz="2400" b="1" dirty="0">
                <a:sym typeface="Wingdings" pitchFamily="2" charset="2"/>
              </a:rPr>
              <a:t>Recommened individualization</a:t>
            </a:r>
            <a:endParaRPr lang="en-TH" sz="2000" b="1" dirty="0"/>
          </a:p>
          <a:p>
            <a:r>
              <a:rPr lang="en-TH" dirty="0"/>
              <a:t>- Aim improve preload/systemic blood flow and reserving tissue perfusion</a:t>
            </a:r>
          </a:p>
          <a:p>
            <a:r>
              <a:rPr lang="en-TH" dirty="0"/>
              <a:t>*Inviduallization</a:t>
            </a:r>
            <a:r>
              <a:rPr lang="en-TH" dirty="0">
                <a:solidFill>
                  <a:schemeClr val="bg1"/>
                </a:solidFill>
              </a:rPr>
              <a:t> </a:t>
            </a:r>
            <a:r>
              <a:rPr lang="en-TH" dirty="0"/>
              <a:t>usually perform in ICU due to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requires hemodynamic monitoring (CO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Gab, SCVO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, lactate, Cap-refill)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6892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Douglas IS et al</a:t>
            </a:r>
            <a:r>
              <a:rPr lang="en-US" u="sng" baseline="30000" dirty="0"/>
              <a:t>10</a:t>
            </a:r>
            <a:r>
              <a:rPr lang="en-US" b="1" dirty="0"/>
              <a:t>:  </a:t>
            </a:r>
            <a:r>
              <a:rPr lang="en-US" dirty="0"/>
              <a:t>Intervention with</a:t>
            </a:r>
            <a:r>
              <a:rPr lang="en-US" b="1" dirty="0"/>
              <a:t> passive leg raise-induced stroke volume change 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</a:t>
            </a:r>
            <a:r>
              <a:rPr lang="en-US" dirty="0"/>
              <a:t>Dynamic assessments to guide fluid administration 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dirty="0"/>
              <a:t> compared with usual care </a:t>
            </a:r>
            <a:r>
              <a:rPr lang="en-US" b="1" dirty="0"/>
              <a:t>(Favors Intervention, not Sig.)</a:t>
            </a:r>
          </a:p>
          <a:p>
            <a:endParaRPr lang="en-US" dirty="0"/>
          </a:p>
          <a:p>
            <a:r>
              <a:rPr lang="en-US" dirty="0"/>
              <a:t>	- The use of the </a:t>
            </a:r>
            <a:r>
              <a:rPr lang="en-US" b="1" dirty="0"/>
              <a:t>passive leg raise-induced stroke volume change </a:t>
            </a:r>
            <a:r>
              <a:rPr lang="en-US" dirty="0"/>
              <a:t>to guide management of septic shock is safe</a:t>
            </a:r>
          </a:p>
          <a:p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8BD3-4479-0075-AEDD-4475E8AD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65" y="4352336"/>
            <a:ext cx="4962275" cy="1427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3DE7-AB14-61C5-B7F9-1AA9A5F1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0" y="4206452"/>
            <a:ext cx="59436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3AFCD-5BFF-B038-8BEC-C1B69DE5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4" y="215153"/>
            <a:ext cx="6888011" cy="613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3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6E6F-DB2D-E198-7C25-4D16C3BEE1BD}"/>
              </a:ext>
            </a:extLst>
          </p:cNvPr>
          <p:cNvSpPr txBox="1"/>
          <p:nvPr/>
        </p:nvSpPr>
        <p:spPr>
          <a:xfrm>
            <a:off x="4477030" y="6334304"/>
            <a:ext cx="6431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11</a:t>
            </a:r>
            <a:r>
              <a:rPr lang="en-TH" sz="1000" dirty="0"/>
              <a:t>Li G, Wei F, Zhang G et al (2019) Clinical value of early liquid resuscitation guided by passive leg-raising test combined with transthoracic echocardiography in patients with septic shock. Zhonghua Wei Zhong Bing Ji Jiu Yi Xue 31:413–417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42CCD-A4B7-FF17-570D-8EA998E16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5" b="47733"/>
          <a:stretch/>
        </p:blipFill>
        <p:spPr>
          <a:xfrm>
            <a:off x="374570" y="2477345"/>
            <a:ext cx="4399137" cy="95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25807-5D6A-CF01-04F6-FBE0F7AA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0" y="3916373"/>
            <a:ext cx="4399137" cy="1105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F9AD6-0FD7-4121-EA82-3668AB48A691}"/>
              </a:ext>
            </a:extLst>
          </p:cNvPr>
          <p:cNvSpPr txBox="1"/>
          <p:nvPr/>
        </p:nvSpPr>
        <p:spPr>
          <a:xfrm>
            <a:off x="4773707" y="2506607"/>
            <a:ext cx="6431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Dynamic assessments to guide fluid administration may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sz="1600" dirty="0"/>
              <a:t> compared with usual 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AE743-D933-17A7-7DBF-F6DD79339E94}"/>
              </a:ext>
            </a:extLst>
          </p:cNvPr>
          <p:cNvSpPr txBox="1"/>
          <p:nvPr/>
        </p:nvSpPr>
        <p:spPr>
          <a:xfrm>
            <a:off x="4865421" y="3946083"/>
            <a:ext cx="6862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PLR combined with TTE, could </a:t>
            </a:r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4472C4"/>
                </a:highlight>
              </a:rPr>
              <a:t>etter improve perfusion and oxygenation level of tissues and organs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 avoid pulmonary edema caused by rapid fluid replacement</a:t>
            </a:r>
            <a:endParaRPr lang="en-TH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FDA8-1148-DC7C-6DDE-9C56FE1489A4}"/>
              </a:ext>
            </a:extLst>
          </p:cNvPr>
          <p:cNvSpPr txBox="1"/>
          <p:nvPr/>
        </p:nvSpPr>
        <p:spPr>
          <a:xfrm>
            <a:off x="4865421" y="4591976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sz="1600" b="1" i="0" dirty="0">
                <a:solidFill>
                  <a:srgbClr val="212121"/>
                </a:solidFill>
                <a:effectLst/>
              </a:rPr>
              <a:t>No significant effect on hospital mortality</a:t>
            </a:r>
            <a:endParaRPr lang="en-TH" sz="1600" b="1" dirty="0"/>
          </a:p>
        </p:txBody>
      </p:sp>
    </p:spTree>
    <p:extLst>
      <p:ext uri="{BB962C8B-B14F-4D97-AF65-F5344CB8AC3E}">
        <p14:creationId xmlns:p14="http://schemas.microsoft.com/office/powerpoint/2010/main" val="1220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408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1150" y="2023936"/>
            <a:ext cx="717550" cy="262063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23936"/>
            <a:ext cx="463550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36800" y="2952482"/>
            <a:ext cx="3467100" cy="171718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C68E-AE6F-3D5A-E73F-21B5BC410D18}"/>
              </a:ext>
            </a:extLst>
          </p:cNvPr>
          <p:cNvSpPr txBox="1"/>
          <p:nvPr/>
        </p:nvSpPr>
        <p:spPr>
          <a:xfrm>
            <a:off x="838200" y="4560914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Decrease mortality rate </a:t>
            </a:r>
            <a:r>
              <a:rPr lang="en-US" sz="2000" dirty="0"/>
              <a:t>(RR = 0.80; 95% CI [0.65,0.90])</a:t>
            </a:r>
            <a:endParaRPr lang="en-TH" sz="2000" dirty="0"/>
          </a:p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4" y="2445063"/>
            <a:ext cx="1438275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4038600" y="3553812"/>
            <a:ext cx="2032000" cy="23687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2336800" y="3956250"/>
            <a:ext cx="2197100" cy="26404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E0575-988A-D276-5CA1-CD9EBC6810B5}"/>
              </a:ext>
            </a:extLst>
          </p:cNvPr>
          <p:cNvCxnSpPr>
            <a:cxnSpLocks/>
          </p:cNvCxnSpPr>
          <p:nvPr/>
        </p:nvCxnSpPr>
        <p:spPr>
          <a:xfrm>
            <a:off x="9271804" y="2952482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60" b="70368"/>
          <a:stretch/>
        </p:blipFill>
        <p:spPr>
          <a:xfrm>
            <a:off x="6306670" y="1077285"/>
            <a:ext cx="5047129" cy="613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8044635" y="1169836"/>
            <a:ext cx="616765" cy="15977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8812875" y="1163936"/>
            <a:ext cx="398441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986987" y="1490934"/>
            <a:ext cx="1236258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Natthida</a:t>
            </a:r>
            <a:r>
              <a:rPr lang="en-US" sz="1800" u="sng" dirty="0"/>
              <a:t> O et al, siriraj</a:t>
            </a:r>
            <a:r>
              <a:rPr lang="en-US" sz="1800" u="sng" baseline="30000" dirty="0"/>
              <a:t>12</a:t>
            </a:r>
            <a:r>
              <a:rPr lang="en-US" b="1" dirty="0"/>
              <a:t>:  </a:t>
            </a:r>
            <a:r>
              <a:rPr lang="en-US" dirty="0"/>
              <a:t>2114 studies, 30 were selected for this meta-analysis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Significant decrease in mortality</a:t>
            </a:r>
            <a:r>
              <a:rPr lang="en-US" dirty="0"/>
              <a:t> was observed in the </a:t>
            </a:r>
            <a:r>
              <a:rPr lang="en-US" u="sng" dirty="0"/>
              <a:t>hypotensive resuscitation group </a:t>
            </a:r>
          </a:p>
          <a:p>
            <a:r>
              <a:rPr lang="en-US" dirty="0"/>
              <a:t>		</a:t>
            </a:r>
            <a:r>
              <a:rPr lang="en-US" b="1" dirty="0"/>
              <a:t>risk ratio [RR]</a:t>
            </a:r>
            <a:r>
              <a:rPr lang="en-US" dirty="0"/>
              <a:t>: 0.50; 95% confidence interval [CI]: 0.40–0.61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12</a:t>
            </a:r>
            <a:r>
              <a:rPr lang="en-TH" sz="1000" dirty="0"/>
              <a:t>Owattanapanich N, Chittawatanarat K, Benyakorn T, Sirikun J (2018) Risks and benefits of hypotensive resuscitation in patients with traumatic hemorrhagic shock: a meta-analysis. Scand J Trauma Resusc Emerg Med 26:107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85F42-6E3A-A893-B761-1DB665C2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0"/>
          <a:stretch/>
        </p:blipFill>
        <p:spPr>
          <a:xfrm>
            <a:off x="2035990" y="3104551"/>
            <a:ext cx="7861673" cy="684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B1121-48C5-6686-8D88-C2133085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3" b="37"/>
          <a:stretch/>
        </p:blipFill>
        <p:spPr>
          <a:xfrm>
            <a:off x="2035990" y="3786495"/>
            <a:ext cx="7861673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E97D-2D93-757F-5BE5-AB9ECB52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341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63850" y="2006185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0236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24100" y="2888505"/>
            <a:ext cx="287020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5" y="2387484"/>
            <a:ext cx="981076" cy="21358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2324100" y="3926917"/>
            <a:ext cx="224790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4038599" y="3510603"/>
            <a:ext cx="2000251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91BF6-2499-7B8F-3CF8-484EFEF6B405}"/>
              </a:ext>
            </a:extLst>
          </p:cNvPr>
          <p:cNvSpPr/>
          <p:nvPr/>
        </p:nvSpPr>
        <p:spPr>
          <a:xfrm>
            <a:off x="6038850" y="2684889"/>
            <a:ext cx="52705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71804" y="2888505"/>
            <a:ext cx="2912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39C13E-D7B5-731B-69B2-36570EB177D6}"/>
              </a:ext>
            </a:extLst>
          </p:cNvPr>
          <p:cNvSpPr txBox="1"/>
          <p:nvPr/>
        </p:nvSpPr>
        <p:spPr>
          <a:xfrm>
            <a:off x="838200" y="456091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692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u="sng" dirty="0"/>
              <a:t>Rossaint R</a:t>
            </a:r>
            <a:r>
              <a:rPr lang="en-US" sz="1800" u="sng" dirty="0"/>
              <a:t> et al</a:t>
            </a:r>
            <a:r>
              <a:rPr lang="en-US" sz="1800" u="sng" baseline="30000" dirty="0"/>
              <a:t>13</a:t>
            </a:r>
            <a:r>
              <a:rPr lang="en-US" b="1" dirty="0"/>
              <a:t>:  </a:t>
            </a:r>
          </a:p>
          <a:p>
            <a:r>
              <a:rPr lang="en-US" b="1" dirty="0"/>
              <a:t>	The European guideline on management of major bleeding and coagulopathy following trauma: sixth edition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13</a:t>
            </a:r>
            <a:r>
              <a:rPr lang="en-TH" sz="1000" dirty="0"/>
              <a:t>Rossaint R, Afshari A, Bouillon B et al (2023) The European guideline on management of major bleeding and coagulopathy following trauma: sixth edition. Crit Care Lond Engl 27:80.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901A-FA97-DA5B-0E87-67B3A577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0" y="2967341"/>
            <a:ext cx="5519774" cy="30733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E4A7EC-2E7A-30E5-FECF-0E487A79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51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76D9F-8254-56D3-43CE-72D80989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5" y="1690688"/>
            <a:ext cx="6595229" cy="455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9519E-B30C-600A-6CB8-6F57AD962BB0}"/>
              </a:ext>
            </a:extLst>
          </p:cNvPr>
          <p:cNvSpPr txBox="1"/>
          <p:nvPr/>
        </p:nvSpPr>
        <p:spPr>
          <a:xfrm>
            <a:off x="246529" y="6354884"/>
            <a:ext cx="4863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14</a:t>
            </a:r>
            <a:r>
              <a:rPr lang="en-US" sz="1000" dirty="0"/>
              <a:t>American College of Surgeons Committee on Trauma. Advanced Trauma Life Support (ATLS) Student Course Manual. 11th ed. Chicago: American College of Surgeons; 2025.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76866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</a:p>
              <a:p>
                <a:pPr algn="ctr"/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 	  ,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</m:oMath>
                </a14:m>
                <a:r>
                  <a:rPr lang="en-US" sz="2000" b="1" i="1" dirty="0"/>
                  <a:t> </a:t>
                </a:r>
                <a:r>
                  <a:rPr lang="en-US" sz="2000" b="1" i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𝑬𝑫𝑽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000" b="1" i="1" dirty="0"/>
              </a:p>
              <a:p>
                <a:r>
                  <a:rPr lang="en-US" sz="2400" dirty="0"/>
                  <a:t>3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blipFill>
                <a:blip r:embed="rId3"/>
                <a:stretch>
                  <a:fillRect l="-1354" t="-2703" b="-45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3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951694" y="4704645"/>
            <a:ext cx="859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Use of vasopressors is controversial</a:t>
            </a:r>
            <a:endParaRPr lang="en-TH" dirty="0"/>
          </a:p>
          <a:p>
            <a:r>
              <a:rPr lang="en-TH" dirty="0"/>
              <a:t>- </a:t>
            </a:r>
            <a:r>
              <a:rPr lang="en-US" u="sng" dirty="0"/>
              <a:t>E</a:t>
            </a:r>
            <a:r>
              <a:rPr lang="en-TH" u="sng" dirty="0"/>
              <a:t>arly administration vasopressors in high doses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dirty="0">
                <a:solidFill>
                  <a:srgbClr val="FFFFFF"/>
                </a:solidFill>
                <a:highlight>
                  <a:srgbClr val="FF535E"/>
                </a:highlight>
                <a:sym typeface="Wingdings" pitchFamily="2" charset="2"/>
              </a:rPr>
              <a:t>Increase mortality</a:t>
            </a:r>
          </a:p>
          <a:p>
            <a:endParaRPr lang="en-TH" dirty="0">
              <a:solidFill>
                <a:srgbClr val="FFFFFF"/>
              </a:solidFill>
              <a:highlight>
                <a:srgbClr val="FF535E"/>
              </a:highlight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72C5E-D502-E41F-693A-7A2C3A80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91407"/>
            <a:ext cx="10515599" cy="2366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41234" y="2024867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33017" y="2015829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6785388" y="2660170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428607" y="2387973"/>
            <a:ext cx="1006476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23788" y="2862165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4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DE8A-1395-B8E1-ADEB-15051A5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51" y="2210280"/>
            <a:ext cx="7949273" cy="4486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5B46-E901-0083-B28A-149858D205F8}"/>
              </a:ext>
            </a:extLst>
          </p:cNvPr>
          <p:cNvSpPr txBox="1"/>
          <p:nvPr/>
        </p:nvSpPr>
        <p:spPr>
          <a:xfrm>
            <a:off x="8981424" y="2338123"/>
            <a:ext cx="3107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nherit"/>
              </a:rPr>
              <a:t>Population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herit"/>
              </a:rPr>
              <a:t>- Septic Shock 55 vs 53%</a:t>
            </a:r>
          </a:p>
          <a:p>
            <a:pPr algn="l"/>
            <a:endParaRPr lang="en-US" b="0" i="0" dirty="0">
              <a:effectLst/>
              <a:latin typeface="inherit"/>
            </a:endParaRPr>
          </a:p>
          <a:p>
            <a:pPr algn="l"/>
            <a:r>
              <a:rPr lang="en-US" b="0" i="0" dirty="0">
                <a:effectLst/>
                <a:latin typeface="inherit"/>
              </a:rPr>
              <a:t>- Hemorrhagic Shock 14 vs 14%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33BC-C83C-1966-ADBE-7F661702B277}"/>
              </a:ext>
            </a:extLst>
          </p:cNvPr>
          <p:cNvSpPr txBox="1"/>
          <p:nvPr/>
        </p:nvSpPr>
        <p:spPr>
          <a:xfrm>
            <a:off x="9484659" y="5835498"/>
            <a:ext cx="26042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15</a:t>
            </a:r>
            <a:r>
              <a:rPr lang="en-TH" sz="1000" dirty="0"/>
              <a:t>Jung B, Jabaudon M, De Jong A, et al. Sodium Bicarbonate for Severe Metabolic Acidemia and Acute Kidney Injury: The BICARICU-2 Randomized Clinical Trial. JAMA. Published online October 29, 2025. </a:t>
            </a:r>
          </a:p>
        </p:txBody>
      </p:sp>
    </p:spTree>
    <p:extLst>
      <p:ext uri="{BB962C8B-B14F-4D97-AF65-F5344CB8AC3E}">
        <p14:creationId xmlns:p14="http://schemas.microsoft.com/office/powerpoint/2010/main" val="167841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13E6-C7B1-9A7A-14FE-D4A96909D3BB}"/>
              </a:ext>
            </a:extLst>
          </p:cNvPr>
          <p:cNvSpPr txBox="1"/>
          <p:nvPr/>
        </p:nvSpPr>
        <p:spPr>
          <a:xfrm>
            <a:off x="838200" y="213515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Lu B</a:t>
            </a:r>
            <a:r>
              <a:rPr lang="en-US" b="1" dirty="0">
                <a:solidFill>
                  <a:srgbClr val="212121"/>
                </a:solidFill>
              </a:rPr>
              <a:t> et al</a:t>
            </a:r>
            <a:r>
              <a:rPr lang="en-US" b="1" baseline="30000" dirty="0">
                <a:solidFill>
                  <a:srgbClr val="212121"/>
                </a:solidFill>
              </a:rPr>
              <a:t>16</a:t>
            </a:r>
            <a:r>
              <a:rPr lang="en-US" b="1" dirty="0">
                <a:solidFill>
                  <a:srgbClr val="212121"/>
                </a:solidFill>
              </a:rPr>
              <a:t> :</a:t>
            </a:r>
          </a:p>
          <a:p>
            <a:r>
              <a:rPr lang="en-US" dirty="0">
                <a:solidFill>
                  <a:srgbClr val="212121"/>
                </a:solidFill>
              </a:rPr>
              <a:t>	A study of 51 patients found that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Conservative fluid resuscitation</a:t>
            </a:r>
            <a:r>
              <a:rPr lang="en-US" dirty="0">
                <a:solidFill>
                  <a:srgbClr val="212121"/>
                </a:solidFill>
              </a:rPr>
              <a:t> was </a:t>
            </a:r>
            <a:r>
              <a:rPr lang="en-US" b="1" dirty="0">
                <a:solidFill>
                  <a:srgbClr val="212121"/>
                </a:solidFill>
              </a:rPr>
              <a:t>beneficial</a:t>
            </a:r>
            <a:r>
              <a:rPr lang="en-US" dirty="0">
                <a:solidFill>
                  <a:srgbClr val="212121"/>
                </a:solidFill>
              </a:rPr>
              <a:t> in patients with 	hemorrhagic shock due to </a:t>
            </a:r>
            <a:r>
              <a:rPr lang="en-US" b="1" dirty="0">
                <a:solidFill>
                  <a:srgbClr val="212121"/>
                </a:solidFill>
              </a:rPr>
              <a:t>acute upper gastrointestinal hemorrhage</a:t>
            </a:r>
            <a:endParaRPr lang="en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184D5-EEB8-FA87-6A5C-CBD01E6C75D6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baseline="30000" dirty="0">
                <a:solidFill>
                  <a:srgbClr val="212121"/>
                </a:solidFill>
                <a:effectLst/>
              </a:rPr>
              <a:t>16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Lu B, Li MQ, Li JQ. The Use of Limited Fluid Resuscitation and Blood Pressure-Controlling Drugs in the Treatment of Acute Upper Gastrointestinal Hemorrhage Concomitant with Hemorrhagic Shock. Cell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Biochem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Biophys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. 2015 Jun;72(2):461-3.</a:t>
            </a:r>
            <a:endParaRPr lang="en-TH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E39-FA29-6C64-BE89-9C427CB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13" y="3265714"/>
            <a:ext cx="9636973" cy="241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663187"/>
            <a:ext cx="8970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Circulatory failure</a:t>
            </a:r>
            <a:r>
              <a:rPr lang="en-TH" dirty="0"/>
              <a:t> is The major cause of death in patient with </a:t>
            </a:r>
            <a:r>
              <a:rPr lang="en-TH" b="1" dirty="0"/>
              <a:t>massive pulmonary embolism</a:t>
            </a:r>
          </a:p>
          <a:p>
            <a:endParaRPr lang="en-TH" dirty="0"/>
          </a:p>
          <a:p>
            <a:r>
              <a:rPr lang="en-TH" dirty="0"/>
              <a:t>- Use of fluid resuscitation in intermediate and high-risk is </a:t>
            </a:r>
            <a:r>
              <a:rPr lang="en-TH" b="1" dirty="0"/>
              <a:t>controversial</a:t>
            </a:r>
          </a:p>
          <a:p>
            <a:endParaRPr lang="en-TH" b="1" dirty="0"/>
          </a:p>
          <a:p>
            <a:r>
              <a:rPr lang="en-TH" b="1" dirty="0"/>
              <a:t>- </a:t>
            </a:r>
            <a:r>
              <a:rPr lang="en-TH" dirty="0"/>
              <a:t>Any signed of severe right side heart congestion (CVP &gt; 10 mmHg, RV dilate, VEXUS &gt;1)</a:t>
            </a:r>
          </a:p>
          <a:p>
            <a:r>
              <a:rPr lang="en-TH" dirty="0">
                <a:sym typeface="Wingdings" pitchFamily="2" charset="2"/>
              </a:rPr>
              <a:t>	 </a:t>
            </a:r>
            <a:r>
              <a:rPr lang="en-TH" b="1" dirty="0">
                <a:sym typeface="Wingdings" pitchFamily="2" charset="2"/>
              </a:rPr>
              <a:t>Not recommened fluid resuscitate</a:t>
            </a:r>
            <a:r>
              <a:rPr lang="en-T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91407"/>
            <a:ext cx="10515599" cy="1386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7270" y="2073361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62730" y="2073361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27765" y="2547553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87756" y="2276977"/>
            <a:ext cx="1592019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28153" y="2747494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6569-1ED7-E296-37CE-16D90F52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71" y="4112983"/>
            <a:ext cx="3005874" cy="2609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4B073-02BD-1707-709D-8F3390727959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105564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41" b="64710"/>
          <a:stretch/>
        </p:blipFill>
        <p:spPr>
          <a:xfrm>
            <a:off x="4994564" y="1249448"/>
            <a:ext cx="6359236" cy="4398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818149" y="1330359"/>
            <a:ext cx="645162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640276" y="1355857"/>
            <a:ext cx="416786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461164" y="1533658"/>
            <a:ext cx="1431413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9933-B8BF-AC04-FA6C-DC5C9688750A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dirty="0"/>
              <a:t>2019 ESC Guidelines for the diagnosis and management of acute pulmonary embolism</a:t>
            </a:r>
            <a:r>
              <a:rPr lang="en-TH" sz="1800" baseline="30000" dirty="0"/>
              <a:t>16</a:t>
            </a:r>
            <a:r>
              <a:rPr lang="en-TH" sz="1800" dirty="0"/>
              <a:t> 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A3662-92E8-B9CE-B5BC-CCA1D13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05021"/>
            <a:ext cx="4457700" cy="328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714E20-ED66-635F-47AE-3075CACD1ECF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388613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363689"/>
            <a:ext cx="10418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ESC</a:t>
            </a:r>
            <a:r>
              <a:rPr lang="en-TH" b="1" baseline="30000" dirty="0"/>
              <a:t>18</a:t>
            </a:r>
            <a:r>
              <a:rPr lang="en-TH" b="1" dirty="0"/>
              <a:t> guideline</a:t>
            </a:r>
            <a:r>
              <a:rPr lang="en-TH" dirty="0"/>
              <a:t> recommended </a:t>
            </a:r>
            <a:r>
              <a:rPr lang="en-TH" u="sng" dirty="0"/>
              <a:t>volume resuscitation</a:t>
            </a:r>
            <a:r>
              <a:rPr lang="en-TH" dirty="0"/>
              <a:t> and discourage the use of vasodilators and diuretic (IIC)</a:t>
            </a:r>
          </a:p>
          <a:p>
            <a:r>
              <a:rPr lang="en-TH" dirty="0"/>
              <a:t>- </a:t>
            </a:r>
            <a:r>
              <a:rPr lang="en-US" b="1" dirty="0"/>
              <a:t>Fluid boluses</a:t>
            </a:r>
            <a:r>
              <a:rPr lang="en-US" dirty="0"/>
              <a:t> </a:t>
            </a:r>
          </a:p>
          <a:p>
            <a:r>
              <a:rPr lang="en-US" dirty="0"/>
              <a:t>	- Maintain systemic venous return</a:t>
            </a:r>
          </a:p>
          <a:p>
            <a:r>
              <a:rPr lang="en-US" dirty="0"/>
              <a:t>	- Correct hypovolemia  </a:t>
            </a:r>
          </a:p>
          <a:p>
            <a:r>
              <a:rPr lang="en-US" dirty="0"/>
              <a:t>	- Prevent right ventricular diastolic collapse despite very high right atrial pressure</a:t>
            </a:r>
            <a:endParaRPr lang="th-TH" dirty="0"/>
          </a:p>
          <a:p>
            <a:endParaRPr lang="en-US" b="1" dirty="0"/>
          </a:p>
          <a:p>
            <a:r>
              <a:rPr lang="en-US" b="1" dirty="0"/>
              <a:t>- Must not delay </a:t>
            </a:r>
            <a:r>
              <a:rPr lang="en-US" dirty="0"/>
              <a:t>pericardial drainage</a:t>
            </a:r>
            <a:endParaRPr lang="en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4"/>
            <a:ext cx="10515598" cy="11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1574" y="2009386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72814" y="1993328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47788" y="2455258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74308" y="2196821"/>
            <a:ext cx="1511339" cy="22777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620784" y="2665288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D863D-21D7-3822-C9B4-D64408344474}"/>
              </a:ext>
            </a:extLst>
          </p:cNvPr>
          <p:cNvSpPr txBox="1"/>
          <p:nvPr/>
        </p:nvSpPr>
        <p:spPr>
          <a:xfrm>
            <a:off x="246530" y="6354884"/>
            <a:ext cx="920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18</a:t>
            </a:r>
            <a:r>
              <a:rPr lang="en-TH" sz="1000" dirty="0"/>
              <a:t>Adler Y, Charron P, Imazio M et al (2015) 2015 ESC Guidelines for the diagnosis and management of pericardial diseases: the Task Force for the Diagnosis and Management of Pericardial Diseases of the European Society of Cardiology (ESC)Endorsed by: The European Association for Cardio-Thoracic Surgery (EACTS). Eur Heart J 36:2921–2964</a:t>
            </a:r>
          </a:p>
        </p:txBody>
      </p:sp>
    </p:spTree>
    <p:extLst>
      <p:ext uri="{BB962C8B-B14F-4D97-AF65-F5344CB8AC3E}">
        <p14:creationId xmlns:p14="http://schemas.microsoft.com/office/powerpoint/2010/main" val="241662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72" b="60630"/>
          <a:stretch/>
        </p:blipFill>
        <p:spPr>
          <a:xfrm>
            <a:off x="4303041" y="1206455"/>
            <a:ext cx="7050759" cy="457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39111" y="1259916"/>
            <a:ext cx="716722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30057" y="1257713"/>
            <a:ext cx="463016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132761" y="1443725"/>
            <a:ext cx="1509595" cy="22751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2319-E266-9016-3F5C-75F0CA4A217E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Singh V et al</a:t>
            </a:r>
            <a:r>
              <a:rPr lang="en-US" sz="1800" b="1" baseline="30000" dirty="0"/>
              <a:t>19</a:t>
            </a:r>
            <a:r>
              <a:rPr lang="en-US" sz="1800" b="1" dirty="0"/>
              <a:t>: </a:t>
            </a:r>
            <a:r>
              <a:rPr lang="en-US" b="0" i="0" dirty="0">
                <a:solidFill>
                  <a:srgbClr val="2A2A2A"/>
                </a:solidFill>
                <a:effectLst/>
              </a:rPr>
              <a:t>Rapid infusion of as little as 250 ml intravenous normal saline may improve the cardiac </a:t>
            </a:r>
            <a:r>
              <a:rPr lang="en-US" b="0" i="0" dirty="0" err="1">
                <a:solidFill>
                  <a:srgbClr val="2A2A2A"/>
                </a:solidFill>
                <a:effectLst/>
              </a:rPr>
              <a:t>haemodynamics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C7B6-385B-C865-DCED-0DE7F1768AF9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19</a:t>
            </a:r>
            <a:r>
              <a:rPr lang="en-TH" sz="1000" dirty="0"/>
              <a:t>Singh V, Dwivedi SK, Chandra S et al (2014) Optimal fluid amount for haemodynamic benefit in cardiac tamponade. Eur Heart J Acute Cardiovasc Care 3:158–164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3B72-C74C-490E-4106-3C1A0777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8"/>
          <a:stretch/>
        </p:blipFill>
        <p:spPr>
          <a:xfrm>
            <a:off x="460517" y="2959440"/>
            <a:ext cx="539237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26AD-6ED3-EF81-0B37-1C0719233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11" y="2959440"/>
            <a:ext cx="550213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3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946069"/>
            <a:ext cx="10486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Characterized </a:t>
            </a:r>
            <a:r>
              <a:rPr lang="en-US" dirty="0"/>
              <a:t>by inability of the heart to pump enough blood to meet metabolic demands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Primary goal </a:t>
            </a:r>
            <a:r>
              <a:rPr lang="en-US" dirty="0"/>
              <a:t>of fluid administration to </a:t>
            </a:r>
            <a:r>
              <a:rPr lang="en-US" b="1" dirty="0"/>
              <a:t>improve cardiac output and oxygen delivery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Fluid administration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</a:t>
            </a:r>
            <a:r>
              <a:rPr lang="en-US" u="sng" dirty="0"/>
              <a:t>exacerbate heart failure and lead pulmonary edema</a:t>
            </a:r>
          </a:p>
          <a:p>
            <a:endParaRPr lang="en-US" u="sng" dirty="0"/>
          </a:p>
          <a:p>
            <a:r>
              <a:rPr lang="en-US" sz="2400" b="1" dirty="0"/>
              <a:t>- </a:t>
            </a:r>
            <a:r>
              <a:rPr lang="en-US" b="1" dirty="0"/>
              <a:t>Tailored approach</a:t>
            </a:r>
          </a:p>
          <a:p>
            <a:r>
              <a:rPr lang="en-US" sz="2400" b="1" dirty="0"/>
              <a:t>- </a:t>
            </a:r>
            <a:r>
              <a:rPr lang="en-US" dirty="0"/>
              <a:t>Close monitoring of the patient’s hemodynamic status (</a:t>
            </a:r>
            <a:r>
              <a:rPr lang="en-US" u="sng" dirty="0"/>
              <a:t>Advanced hemodynamic monitoring may be used</a:t>
            </a:r>
            <a:r>
              <a:rPr lang="en-US" dirty="0"/>
              <a:t>)</a:t>
            </a:r>
          </a:p>
          <a:p>
            <a:r>
              <a:rPr lang="en-US" dirty="0"/>
              <a:t>and adjustment of fluid therapy based on the observed individual response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3"/>
            <a:ext cx="10513558" cy="16239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77818" y="204639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59367" y="204972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37772" y="249510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223458" y="2264598"/>
            <a:ext cx="1975636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91850" y="2732033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91919" y="2544458"/>
            <a:ext cx="5576013" cy="372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4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 rotWithShape="1">
          <a:blip r:embed="rId4"/>
          <a:srcRect b="52419"/>
          <a:stretch/>
        </p:blipFill>
        <p:spPr>
          <a:xfrm>
            <a:off x="1304030" y="2773060"/>
            <a:ext cx="10151791" cy="308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69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𝑴𝑨𝑷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𝑺𝑽𝑹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𝑪𝑽𝑷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𝑫𝑩𝑷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𝑺𝑩𝑷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i="1" dirty="0"/>
                  <a:t>  </a:t>
                </a:r>
                <a:r>
                  <a:rPr lang="en-US" sz="2000" b="1" dirty="0"/>
                  <a:t>	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blipFill>
                <a:blip r:embed="rId3"/>
                <a:stretch>
                  <a:fillRect l="-1354" t="-2970" b="-148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blipFill>
                <a:blip r:embed="rId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F2F612-B68D-4296-77B9-588903297E46}"/>
              </a:ext>
            </a:extLst>
          </p:cNvPr>
          <p:cNvSpPr txBox="1"/>
          <p:nvPr/>
        </p:nvSpPr>
        <p:spPr>
          <a:xfrm>
            <a:off x="8738359" y="5834264"/>
            <a:ext cx="345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*CVP is usually at or near 0 mmHg</a:t>
            </a:r>
            <a:endParaRPr lang="en-T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858-AE72-1AE6-EB44-61F12C7A55F9}"/>
              </a:ext>
            </a:extLst>
          </p:cNvPr>
          <p:cNvSpPr txBox="1"/>
          <p:nvPr/>
        </p:nvSpPr>
        <p:spPr>
          <a:xfrm>
            <a:off x="8738359" y="6126473"/>
            <a:ext cx="297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**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SVR = [(MAP-CVP)/CO] x 80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DBAA8-991E-0BA2-83FD-19BF10E934F6}"/>
              </a:ext>
            </a:extLst>
          </p:cNvPr>
          <p:cNvSpPr txBox="1"/>
          <p:nvPr/>
        </p:nvSpPr>
        <p:spPr>
          <a:xfrm>
            <a:off x="8906416" y="6368923"/>
            <a:ext cx="32855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Calculation of Systemic Vascular Resistance (SVR) </a:t>
            </a:r>
          </a:p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Using Pressures Measured from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134593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64531"/>
            <a:ext cx="10515600" cy="1654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371252" y="2916212"/>
            <a:ext cx="19825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7039983" y="270018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3144" y="205828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1426" y="2058016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667063" y="2433667"/>
            <a:ext cx="537914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230A-80ED-90F3-4D3F-AC7397BF48C3}"/>
              </a:ext>
            </a:extLst>
          </p:cNvPr>
          <p:cNvSpPr txBox="1"/>
          <p:nvPr/>
        </p:nvSpPr>
        <p:spPr>
          <a:xfrm>
            <a:off x="838198" y="3946069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ARDS</a:t>
            </a:r>
            <a:r>
              <a:rPr lang="en-US" dirty="0"/>
              <a:t> cause fluid leakage from the intravascular space</a:t>
            </a:r>
            <a:endParaRPr lang="en-TH" dirty="0"/>
          </a:p>
          <a:p>
            <a:r>
              <a:rPr lang="en-TH" dirty="0"/>
              <a:t>- </a:t>
            </a:r>
            <a:r>
              <a:rPr lang="en-US" b="1" dirty="0"/>
              <a:t>Characterized</a:t>
            </a:r>
            <a:r>
              <a:rPr lang="en-US" dirty="0"/>
              <a:t> by varying degrees of alteration in pulmonary capillary permeability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  <a:sym typeface="Wingdings" pitchFamily="2" charset="2"/>
              </a:rPr>
              <a:t>P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ulmonary edema</a:t>
            </a:r>
          </a:p>
          <a:p>
            <a:endParaRPr lang="en-TH" dirty="0">
              <a:solidFill>
                <a:schemeClr val="bg1"/>
              </a:solidFill>
              <a:highlight>
                <a:srgbClr val="FF535E"/>
              </a:highlight>
            </a:endParaRPr>
          </a:p>
          <a:p>
            <a:r>
              <a:rPr lang="en-TH" dirty="0"/>
              <a:t>- </a:t>
            </a:r>
            <a:r>
              <a:rPr lang="en-TH" b="1" dirty="0"/>
              <a:t>Requiring Fluid resuscitate</a:t>
            </a:r>
            <a:r>
              <a:rPr lang="en-TH" dirty="0"/>
              <a:t> due to </a:t>
            </a:r>
            <a:r>
              <a:rPr lang="en-TH" u="sng" dirty="0"/>
              <a:t>hypovolumia</a:t>
            </a:r>
            <a:r>
              <a:rPr lang="en-TH" dirty="0"/>
              <a:t> and </a:t>
            </a:r>
            <a:r>
              <a:rPr lang="en-TH" u="sng" dirty="0"/>
              <a:t>hemodynamic instability</a:t>
            </a:r>
            <a:r>
              <a:rPr lang="en-TH" dirty="0"/>
              <a:t> associated with </a:t>
            </a:r>
            <a:r>
              <a:rPr lang="en-US" dirty="0"/>
              <a:t>ARDS</a:t>
            </a:r>
            <a:endParaRPr lang="en-TH" dirty="0"/>
          </a:p>
          <a:p>
            <a:endParaRPr lang="en-TH" dirty="0"/>
          </a:p>
          <a:p>
            <a:r>
              <a:rPr lang="en-US" dirty="0"/>
              <a:t>- </a:t>
            </a:r>
            <a:r>
              <a:rPr lang="en-US" b="1" dirty="0"/>
              <a:t>Fluid accumulation</a:t>
            </a:r>
            <a:r>
              <a:rPr lang="en-US" dirty="0"/>
              <a:t> associated with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Higher mortality rate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AFE1A-287C-AE2B-46AC-FAC234BAD805}"/>
              </a:ext>
            </a:extLst>
          </p:cNvPr>
          <p:cNvCxnSpPr>
            <a:cxnSpLocks/>
          </p:cNvCxnSpPr>
          <p:nvPr/>
        </p:nvCxnSpPr>
        <p:spPr>
          <a:xfrm>
            <a:off x="5214100" y="2910219"/>
            <a:ext cx="15094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8B807-E00F-D2EC-B065-A6BA1E0DEC98}"/>
              </a:ext>
            </a:extLst>
          </p:cNvPr>
          <p:cNvCxnSpPr>
            <a:cxnSpLocks/>
          </p:cNvCxnSpPr>
          <p:nvPr/>
        </p:nvCxnSpPr>
        <p:spPr>
          <a:xfrm>
            <a:off x="2340912" y="3102961"/>
            <a:ext cx="7788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9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5D817-9AC2-8462-F605-BB878452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7996"/>
          <a:stretch/>
        </p:blipFill>
        <p:spPr>
          <a:xfrm>
            <a:off x="1201505" y="2544458"/>
            <a:ext cx="4633494" cy="3675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2CF9-9486-5A46-4244-C666746B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818"/>
          <a:stretch/>
        </p:blipFill>
        <p:spPr>
          <a:xfrm>
            <a:off x="6574304" y="2544458"/>
            <a:ext cx="4633494" cy="781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8902C-0A45-C429-CD4C-B28531A3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93"/>
          <a:stretch/>
        </p:blipFill>
        <p:spPr>
          <a:xfrm>
            <a:off x="6574304" y="3325977"/>
            <a:ext cx="4633494" cy="2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5C9B-1ECA-F706-F727-ECE1CDFF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0" y="2644074"/>
            <a:ext cx="4158343" cy="36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F1F2E8-F67E-C346-1AB8-4E2EB6673B94}"/>
              </a:ext>
            </a:extLst>
          </p:cNvPr>
          <p:cNvSpPr/>
          <p:nvPr/>
        </p:nvSpPr>
        <p:spPr>
          <a:xfrm>
            <a:off x="4602956" y="1426881"/>
            <a:ext cx="2986088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5400" dirty="0"/>
              <a:t>Q &amp; A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5936A08E-E217-5D1C-64E7-0413C37BD076}"/>
              </a:ext>
            </a:extLst>
          </p:cNvPr>
          <p:cNvSpPr txBox="1"/>
          <p:nvPr/>
        </p:nvSpPr>
        <p:spPr>
          <a:xfrm>
            <a:off x="1620091" y="577625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hlinkClick r:id="rId3"/>
              </a:rPr>
              <a:t>Ref data</a:t>
            </a:r>
            <a:endParaRPr lang="en-TH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E51F5A-6881-D51F-5207-E796135D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1" y="3120240"/>
            <a:ext cx="2347257" cy="2347257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987696DD-7BDC-3879-4BAE-177330468332}"/>
              </a:ext>
            </a:extLst>
          </p:cNvPr>
          <p:cNvSpPr txBox="1"/>
          <p:nvPr/>
        </p:nvSpPr>
        <p:spPr>
          <a:xfrm>
            <a:off x="4117593" y="5776257"/>
            <a:ext cx="40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Calculation of Systemic Vascular Resistance (SVR) </a:t>
            </a:r>
          </a:p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Using Pressures Measured from </a:t>
            </a:r>
            <a:r>
              <a:rPr lang="en-US" sz="1400" b="1" i="0" dirty="0">
                <a:solidFill>
                  <a:srgbClr val="333333"/>
                </a:solidFill>
                <a:effectLst/>
                <a:hlinkClick r:id="rId4"/>
              </a:rPr>
              <a:t>Swan-Ganz Catheter</a:t>
            </a:r>
            <a:endParaRPr lang="en-US" sz="14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DCAE2E9-E67D-3D86-28C2-1E8B2E108684}"/>
              </a:ext>
            </a:extLst>
          </p:cNvPr>
          <p:cNvSpPr txBox="1"/>
          <p:nvPr/>
        </p:nvSpPr>
        <p:spPr>
          <a:xfrm>
            <a:off x="9379489" y="5807036"/>
            <a:ext cx="158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0" dirty="0">
                <a:solidFill>
                  <a:srgbClr val="333333"/>
                </a:solidFill>
                <a:effectLst/>
                <a:hlinkClick r:id="rId6"/>
              </a:rPr>
              <a:t>Shock simulation</a:t>
            </a:r>
            <a:endParaRPr lang="en-US" sz="16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1B82ADE-6A7A-02B3-CED0-04DA3247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389" y="3120240"/>
            <a:ext cx="2347257" cy="2347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E3DFE8-AAD9-1CE0-E275-D223DA77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53" y="3120239"/>
            <a:ext cx="2347257" cy="23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erial pressure regulation">
            <a:extLst>
              <a:ext uri="{FF2B5EF4-FFF2-40B4-BE49-F238E27FC236}">
                <a16:creationId xmlns:a16="http://schemas.microsoft.com/office/drawing/2014/main" id="{ACFDA129-06A3-3862-4248-AD0CED4D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5" y="2859881"/>
            <a:ext cx="4753527" cy="3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889B5-2677-4456-E063-119FA51BF96B}"/>
              </a:ext>
            </a:extLst>
          </p:cNvPr>
          <p:cNvSpPr txBox="1"/>
          <p:nvPr/>
        </p:nvSpPr>
        <p:spPr>
          <a:xfrm>
            <a:off x="9223811" y="5810751"/>
            <a:ext cx="2962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Klabunde</a:t>
            </a:r>
            <a:r>
              <a:rPr lang="en-US" sz="1050" dirty="0"/>
              <a:t> RE. Factors Regulating Arterial Blood Pressure [Internet]. Cardiovascular Physiology Concepts. [cited 2025 Nov 17]. Available from: </a:t>
            </a:r>
            <a:r>
              <a:rPr lang="en-US" sz="1050" dirty="0">
                <a:hlinkClick r:id="rId5"/>
              </a:rPr>
              <a:t>https://cvphysiology.com/blood-pressure/bp022</a:t>
            </a:r>
            <a:endParaRPr lang="en-TH" sz="1050" dirty="0"/>
          </a:p>
        </p:txBody>
      </p:sp>
    </p:spTree>
    <p:extLst>
      <p:ext uri="{BB962C8B-B14F-4D97-AF65-F5344CB8AC3E}">
        <p14:creationId xmlns:p14="http://schemas.microsoft.com/office/powerpoint/2010/main" val="2694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1867439"/>
            <a:ext cx="7005034" cy="4516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7484552" y="1867441"/>
            <a:ext cx="410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Resuscitation 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start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“restoration of the organ perfusion”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3AE-FD81-2B0B-DEFA-8835BD8ADA0F}"/>
              </a:ext>
            </a:extLst>
          </p:cNvPr>
          <p:cNvSpPr txBox="1"/>
          <p:nvPr/>
        </p:nvSpPr>
        <p:spPr>
          <a:xfrm>
            <a:off x="7465954" y="2994875"/>
            <a:ext cx="48098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Optimization</a:t>
            </a:r>
            <a:r>
              <a:rPr lang="en-TH" sz="2000" b="1" dirty="0"/>
              <a:t> 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“avoid fluid overload with retain perfusion”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B51-45D8-C512-DB3A-10B644387C8A}"/>
              </a:ext>
            </a:extLst>
          </p:cNvPr>
          <p:cNvSpPr txBox="1"/>
          <p:nvPr/>
        </p:nvSpPr>
        <p:spPr>
          <a:xfrm>
            <a:off x="7465954" y="3745064"/>
            <a:ext cx="43715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Stabilization</a:t>
            </a:r>
          </a:p>
          <a:p>
            <a:r>
              <a:rPr lang="en-TH" b="1" dirty="0"/>
              <a:t>- </a:t>
            </a:r>
            <a:r>
              <a:rPr lang="en-US" u="sng" dirty="0"/>
              <a:t>Absence of shock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stop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maintenance and replacement fluids</a:t>
            </a:r>
            <a:r>
              <a:rPr lang="en-TH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87980-D0CF-21B8-17D0-0724423B0927}"/>
              </a:ext>
            </a:extLst>
          </p:cNvPr>
          <p:cNvSpPr txBox="1"/>
          <p:nvPr/>
        </p:nvSpPr>
        <p:spPr>
          <a:xfrm>
            <a:off x="7484552" y="5152926"/>
            <a:ext cx="36105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Evacuation</a:t>
            </a:r>
          </a:p>
          <a:p>
            <a:r>
              <a:rPr lang="en-TH" b="1" dirty="0"/>
              <a:t>- </a:t>
            </a:r>
            <a:r>
              <a:rPr lang="en-US" u="sng" dirty="0"/>
              <a:t>Recovery from shock</a:t>
            </a:r>
          </a:p>
          <a:p>
            <a:r>
              <a:rPr lang="en-US" dirty="0"/>
              <a:t>- When to Start/Stop Fluid Removal?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directed fluid removal</a:t>
            </a:r>
            <a:r>
              <a:rPr lang="en-TH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13248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2" y="2587576"/>
            <a:ext cx="2108947" cy="168284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9372600" y="6045478"/>
            <a:ext cx="2819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47419"/>
            <a:ext cx="61595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C2658-14C4-34AA-8954-AC786DC8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3993775" y="624991"/>
            <a:ext cx="5181975" cy="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7" b="49169"/>
          <a:stretch/>
        </p:blipFill>
        <p:spPr>
          <a:xfrm>
            <a:off x="473727" y="646384"/>
            <a:ext cx="11244545" cy="137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F568B-904D-6578-1874-5B54660C1E1C}"/>
              </a:ext>
            </a:extLst>
          </p:cNvPr>
          <p:cNvSpPr txBox="1"/>
          <p:nvPr/>
        </p:nvSpPr>
        <p:spPr>
          <a:xfrm>
            <a:off x="360128" y="2451402"/>
            <a:ext cx="66263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(EAFM) </a:t>
            </a:r>
            <a:r>
              <a:rPr lang="en-TH" dirty="0"/>
              <a:t>is the </a:t>
            </a:r>
            <a:r>
              <a:rPr lang="en-TH" b="1" dirty="0"/>
              <a:t>initial hemodynamic resuscitation</a:t>
            </a:r>
            <a:r>
              <a:rPr lang="en-TH" dirty="0"/>
              <a:t> of patients with septic shock  by administering adequate fluids during the first 6 h after the initiation of therapy. [</a:t>
            </a:r>
            <a:r>
              <a:rPr lang="en-US" u="sng" dirty="0"/>
              <a:t>U</a:t>
            </a:r>
            <a:r>
              <a:rPr lang="en-TH" u="sng" dirty="0"/>
              <a:t>p to 30 ml/hr in 1st 3 hr (</a:t>
            </a:r>
            <a:r>
              <a:rPr lang="en-TH" u="sng" dirty="0">
                <a:hlinkClick r:id="rId3" action="ppaction://hlinksldjump"/>
              </a:rPr>
              <a:t>SSC,2016</a:t>
            </a:r>
            <a:r>
              <a:rPr lang="en-TH" dirty="0"/>
              <a:t>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89F6-541D-2BD0-AD22-81F395B9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2254624" y="216078"/>
            <a:ext cx="9463648" cy="43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133B6-DC50-A44E-26C4-8258098CDBED}"/>
              </a:ext>
            </a:extLst>
          </p:cNvPr>
          <p:cNvSpPr txBox="1"/>
          <p:nvPr/>
        </p:nvSpPr>
        <p:spPr>
          <a:xfrm>
            <a:off x="4108075" y="3731372"/>
            <a:ext cx="5197290" cy="677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(LCFM) </a:t>
            </a:r>
            <a:r>
              <a:rPr lang="en-TH" dirty="0"/>
              <a:t>is defined as </a:t>
            </a:r>
            <a:r>
              <a:rPr lang="en-TH" b="1" dirty="0"/>
              <a:t>2 consecutive days of negative</a:t>
            </a:r>
            <a:r>
              <a:rPr lang="en-TH" b="1" baseline="30000" dirty="0"/>
              <a:t>2</a:t>
            </a:r>
            <a:r>
              <a:rPr lang="en-TH" dirty="0"/>
              <a:t> fluid balance within the first week of the ICU stay.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570B-C76D-CF62-5A6B-B18027C886D4}"/>
              </a:ext>
            </a:extLst>
          </p:cNvPr>
          <p:cNvSpPr txBox="1"/>
          <p:nvPr/>
        </p:nvSpPr>
        <p:spPr>
          <a:xfrm>
            <a:off x="6992470" y="4734288"/>
            <a:ext cx="4834217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(LGFR) </a:t>
            </a:r>
            <a:r>
              <a:rPr lang="en-TH" dirty="0"/>
              <a:t>is defined as </a:t>
            </a:r>
            <a:r>
              <a:rPr lang="en-TH" b="1" dirty="0"/>
              <a:t>active fluid removal</a:t>
            </a:r>
            <a:r>
              <a:rPr lang="en-TH" b="1" baseline="30000" dirty="0"/>
              <a:t>3</a:t>
            </a:r>
            <a:r>
              <a:rPr lang="en-TH" dirty="0"/>
              <a:t> with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Diuretics</a:t>
            </a:r>
            <a:r>
              <a:rPr lang="en-TH" dirty="0"/>
              <a:t> or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Renal replacement therapy</a:t>
            </a:r>
            <a:r>
              <a:rPr lang="en-TH" dirty="0"/>
              <a:t> with net ultrafiltration and started within the first week of ICU stay also referred to as de-resuscitation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8269C-5B59-D500-DF51-4A09DDB21C0D}"/>
              </a:ext>
            </a:extLst>
          </p:cNvPr>
          <p:cNvSpPr txBox="1"/>
          <p:nvPr/>
        </p:nvSpPr>
        <p:spPr>
          <a:xfrm>
            <a:off x="360128" y="5965394"/>
            <a:ext cx="35910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2</a:t>
            </a:r>
            <a:r>
              <a:rPr lang="en-TH" sz="1100" dirty="0"/>
              <a:t>Murphy CV, Schramm GE, Doherty JA, Reichley RM, Gajic O, Afessa B, et al. The importance of fluid management in acute lung injury secondary to septic shock. Chest. 2009;136(1):102–9.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D226B-3404-3741-D342-6B6B51ED34EE}"/>
              </a:ext>
            </a:extLst>
          </p:cNvPr>
          <p:cNvSpPr txBox="1"/>
          <p:nvPr/>
        </p:nvSpPr>
        <p:spPr>
          <a:xfrm>
            <a:off x="6723530" y="6134671"/>
            <a:ext cx="54684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3</a:t>
            </a:r>
            <a:r>
              <a:rPr lang="en-TH" sz="1100" dirty="0"/>
              <a:t>Malbrain ML, Marik PE, Witters I, Cordemans C, Kirkpatrick AW, Roberts DJ, et al. Fluid overload, de-resuscitation, and outcomes in critically ill or injured patients: a systematic review with suggestions for clinical practice. Anaesthesiol Intensive Ther. 2014;46(5):361–80.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FF5EC5-61DB-C347-25F9-EE75F36C33D8}"/>
              </a:ext>
            </a:extLst>
          </p:cNvPr>
          <p:cNvCxnSpPr/>
          <p:nvPr/>
        </p:nvCxnSpPr>
        <p:spPr>
          <a:xfrm>
            <a:off x="3160059" y="1721224"/>
            <a:ext cx="0" cy="7301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1FACE-990C-260A-534C-0190C0F977E5}"/>
              </a:ext>
            </a:extLst>
          </p:cNvPr>
          <p:cNvCxnSpPr>
            <a:cxnSpLocks/>
          </p:cNvCxnSpPr>
          <p:nvPr/>
        </p:nvCxnSpPr>
        <p:spPr>
          <a:xfrm>
            <a:off x="7965145" y="1721224"/>
            <a:ext cx="0" cy="20101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5C4F1-0032-EAF6-0F10-1652F7B37468}"/>
              </a:ext>
            </a:extLst>
          </p:cNvPr>
          <p:cNvCxnSpPr>
            <a:cxnSpLocks/>
          </p:cNvCxnSpPr>
          <p:nvPr/>
        </p:nvCxnSpPr>
        <p:spPr>
          <a:xfrm>
            <a:off x="10484227" y="1721224"/>
            <a:ext cx="0" cy="3013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9F3C-DFC4-B8B0-8F70-616383CFB9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TH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AF68-F4B3-0514-DF2D-A356A44B6979}"/>
              </a:ext>
            </a:extLst>
          </p:cNvPr>
          <p:cNvSpPr txBox="1"/>
          <p:nvPr/>
        </p:nvSpPr>
        <p:spPr>
          <a:xfrm>
            <a:off x="831850" y="4563487"/>
            <a:ext cx="692669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TH" sz="4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</a:t>
            </a:r>
            <a:endParaRPr lang="en-TH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3722</Words>
  <Application>Microsoft Macintosh PowerPoint</Application>
  <PresentationFormat>Widescreen</PresentationFormat>
  <Paragraphs>306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Cambria Math</vt:lpstr>
      <vt:lpstr>Google Sans</vt:lpstr>
      <vt:lpstr>Google Sans Text</vt:lpstr>
      <vt:lpstr>inherit</vt:lpstr>
      <vt:lpstr>Office Theme</vt:lpstr>
      <vt:lpstr>ESICM 2025 part 2 The volumn of resuscitation fluid + ROSE concept</vt:lpstr>
      <vt:lpstr>The Four (or Six) D’s</vt:lpstr>
      <vt:lpstr>The Four (or Six) D’s</vt:lpstr>
      <vt:lpstr>The Four (or Six) D’s</vt:lpstr>
      <vt:lpstr>The Four (or Six) D’s</vt:lpstr>
      <vt:lpstr>ROSE concept</vt:lpstr>
      <vt:lpstr>ROSE concept</vt:lpstr>
      <vt:lpstr>PowerPoint Presentation</vt:lpstr>
      <vt:lpstr>ESICM 2025 part 2</vt:lpstr>
      <vt:lpstr>ESICM 2025 part 2</vt:lpstr>
      <vt:lpstr>Sepsis – Q1</vt:lpstr>
      <vt:lpstr>Sepsis – Q1</vt:lpstr>
      <vt:lpstr>Sepsis – Q1</vt:lpstr>
      <vt:lpstr>Sepsis – Q1</vt:lpstr>
      <vt:lpstr>Sepsis – Q1</vt:lpstr>
      <vt:lpstr>Sepsis – Q1</vt:lpstr>
      <vt:lpstr>Sepsis – Q2</vt:lpstr>
      <vt:lpstr>Sepsis – Q2</vt:lpstr>
      <vt:lpstr>Sepsis – Q2</vt:lpstr>
      <vt:lpstr>Sepsis – Q3</vt:lpstr>
      <vt:lpstr>Sepsis – Q3</vt:lpstr>
      <vt:lpstr>Sepsis – Q3</vt:lpstr>
      <vt:lpstr>PowerPoint Presentation</vt:lpstr>
      <vt:lpstr>Sepsis – Q3</vt:lpstr>
      <vt:lpstr>Hemorrhagic shock – Q4 Penetrating trauma</vt:lpstr>
      <vt:lpstr>Hemorrhagic shock – Q4 Penetrating trauma</vt:lpstr>
      <vt:lpstr>Hemorrhagic shock – Q5 Blunt trauma</vt:lpstr>
      <vt:lpstr>Hemorrhagic shock – Q4-5 Penetrating and Blunt trauma with TBI</vt:lpstr>
      <vt:lpstr>Hemorrhagic shock – Q4-5 Penetrating and Blunt trauma with TBI</vt:lpstr>
      <vt:lpstr>Hemorrhagic shock – Q6 Non trauma</vt:lpstr>
      <vt:lpstr>Hemorrhagic shock – Q6 Non trauma</vt:lpstr>
      <vt:lpstr>Hemorrhagic shock – Q6 Non trauma</vt:lpstr>
      <vt:lpstr>Obstructive shock – Q7 Pulmonary embolism</vt:lpstr>
      <vt:lpstr>Obstructive shock – Q7 Pulmonary embolism</vt:lpstr>
      <vt:lpstr>Obstructive shock – Q8 Cardiac temponade</vt:lpstr>
      <vt:lpstr>Obstructive shock – Q8 Cardiac temponade</vt:lpstr>
      <vt:lpstr>Left sided cardiogenic shock – Q9</vt:lpstr>
      <vt:lpstr>Left sided cardiogenic shock – Q9</vt:lpstr>
      <vt:lpstr>Left sided cardiogenic shock – Q9</vt:lpstr>
      <vt:lpstr>ARDS – Q10</vt:lpstr>
      <vt:lpstr>ARDS – Q10</vt:lpstr>
      <vt:lpstr>ARDS – Q10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review and MM</dc:title>
  <dc:creator>Nattawit keawkomoot</dc:creator>
  <cp:lastModifiedBy>Nattawit keawkomoot</cp:lastModifiedBy>
  <cp:revision>147</cp:revision>
  <dcterms:created xsi:type="dcterms:W3CDTF">2024-09-21T02:11:25Z</dcterms:created>
  <dcterms:modified xsi:type="dcterms:W3CDTF">2025-11-18T06:18:40Z</dcterms:modified>
</cp:coreProperties>
</file>